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x="18288000" cy="10287000"/>
  <p:notesSz cx="6858000" cy="9144000"/>
  <p:embeddedFontLst>
    <p:embeddedFont>
      <p:font typeface="Gochi Hand" charset="1" panose="00000000000000000000"/>
      <p:regular r:id="rId28"/>
    </p:embeddedFont>
    <p:embeddedFont>
      <p:font typeface="One Little Font" charset="1" panose="00000500000000000000"/>
      <p:regular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3.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5.png" Type="http://schemas.openxmlformats.org/officeDocument/2006/relationships/image"/><Relationship Id="rId4" Target="../media/image6.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3.png" Type="http://schemas.openxmlformats.org/officeDocument/2006/relationships/image"/><Relationship Id="rId4" Target="../media/image4.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3.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png" Type="http://schemas.openxmlformats.org/officeDocument/2006/relationships/image"/><Relationship Id="rId4" Target="../media/image1.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3.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5.png" Type="http://schemas.openxmlformats.org/officeDocument/2006/relationships/image"/><Relationship Id="rId4" Target="../media/image6.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3.png" Type="http://schemas.openxmlformats.org/officeDocument/2006/relationships/image"/><Relationship Id="rId4" Target="../media/image4.pn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3.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5.png" Type="http://schemas.openxmlformats.org/officeDocument/2006/relationships/image"/><Relationship Id="rId4" Target="../media/image6.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3.png" Type="http://schemas.openxmlformats.org/officeDocument/2006/relationships/image"/><Relationship Id="rId4" Target="../media/image4.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3.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3.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png" Type="http://schemas.openxmlformats.org/officeDocument/2006/relationships/image"/><Relationship Id="rId4" Target="../media/image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545454"/>
        </a:solidFill>
      </p:bgPr>
    </p:bg>
    <p:spTree>
      <p:nvGrpSpPr>
        <p:cNvPr id="1" name=""/>
        <p:cNvGrpSpPr/>
        <p:nvPr/>
      </p:nvGrpSpPr>
      <p:grpSpPr>
        <a:xfrm>
          <a:off x="0" y="0"/>
          <a:ext cx="0" cy="0"/>
          <a:chOff x="0" y="0"/>
          <a:chExt cx="0" cy="0"/>
        </a:xfrm>
      </p:grpSpPr>
      <p:sp>
        <p:nvSpPr>
          <p:cNvPr name="Freeform 2" id="2"/>
          <p:cNvSpPr/>
          <p:nvPr/>
        </p:nvSpPr>
        <p:spPr>
          <a:xfrm flipH="false" flipV="false" rot="0">
            <a:off x="-786685" y="-5976940"/>
            <a:ext cx="10972800" cy="8229600"/>
          </a:xfrm>
          <a:custGeom>
            <a:avLst/>
            <a:gdLst/>
            <a:ahLst/>
            <a:cxnLst/>
            <a:rect r="r" b="b" t="t" l="l"/>
            <a:pathLst>
              <a:path h="8229600" w="10972800">
                <a:moveTo>
                  <a:pt x="0" y="0"/>
                </a:moveTo>
                <a:lnTo>
                  <a:pt x="10972800" y="0"/>
                </a:lnTo>
                <a:lnTo>
                  <a:pt x="10972800" y="8229600"/>
                </a:lnTo>
                <a:lnTo>
                  <a:pt x="0" y="8229600"/>
                </a:lnTo>
                <a:lnTo>
                  <a:pt x="0" y="0"/>
                </a:lnTo>
                <a:close/>
              </a:path>
            </a:pathLst>
          </a:custGeom>
          <a:blipFill>
            <a:blip r:embed="rId2"/>
            <a:stretch>
              <a:fillRect l="0" t="0" r="0" b="0"/>
            </a:stretch>
          </a:blipFill>
        </p:spPr>
      </p:sp>
      <p:sp>
        <p:nvSpPr>
          <p:cNvPr name="Freeform 3" id="3"/>
          <p:cNvSpPr/>
          <p:nvPr/>
        </p:nvSpPr>
        <p:spPr>
          <a:xfrm flipH="false" flipV="false" rot="0">
            <a:off x="8409680" y="-4983573"/>
            <a:ext cx="10972800" cy="8229600"/>
          </a:xfrm>
          <a:custGeom>
            <a:avLst/>
            <a:gdLst/>
            <a:ahLst/>
            <a:cxnLst/>
            <a:rect r="r" b="b" t="t" l="l"/>
            <a:pathLst>
              <a:path h="8229600" w="10972800">
                <a:moveTo>
                  <a:pt x="0" y="0"/>
                </a:moveTo>
                <a:lnTo>
                  <a:pt x="10972800" y="0"/>
                </a:lnTo>
                <a:lnTo>
                  <a:pt x="10972800" y="8229600"/>
                </a:lnTo>
                <a:lnTo>
                  <a:pt x="0" y="8229600"/>
                </a:lnTo>
                <a:lnTo>
                  <a:pt x="0" y="0"/>
                </a:lnTo>
                <a:close/>
              </a:path>
            </a:pathLst>
          </a:custGeom>
          <a:blipFill>
            <a:blip r:embed="rId2"/>
            <a:stretch>
              <a:fillRect l="0" t="0" r="0" b="0"/>
            </a:stretch>
          </a:blipFill>
        </p:spPr>
      </p:sp>
      <p:sp>
        <p:nvSpPr>
          <p:cNvPr name="Freeform 4" id="4"/>
          <p:cNvSpPr/>
          <p:nvPr/>
        </p:nvSpPr>
        <p:spPr>
          <a:xfrm flipH="false" flipV="false" rot="0">
            <a:off x="-5347062" y="6172200"/>
            <a:ext cx="11292762" cy="8229600"/>
          </a:xfrm>
          <a:custGeom>
            <a:avLst/>
            <a:gdLst/>
            <a:ahLst/>
            <a:cxnLst/>
            <a:rect r="r" b="b" t="t" l="l"/>
            <a:pathLst>
              <a:path h="8229600" w="11292762">
                <a:moveTo>
                  <a:pt x="0" y="0"/>
                </a:moveTo>
                <a:lnTo>
                  <a:pt x="11292762" y="0"/>
                </a:lnTo>
                <a:lnTo>
                  <a:pt x="11292762" y="8229600"/>
                </a:lnTo>
                <a:lnTo>
                  <a:pt x="0" y="8229600"/>
                </a:lnTo>
                <a:lnTo>
                  <a:pt x="0" y="0"/>
                </a:lnTo>
                <a:close/>
              </a:path>
            </a:pathLst>
          </a:custGeom>
          <a:blipFill>
            <a:blip r:embed="rId3"/>
            <a:stretch>
              <a:fillRect l="0" t="0" r="0" b="0"/>
            </a:stretch>
          </a:blipFill>
        </p:spPr>
      </p:sp>
      <p:sp>
        <p:nvSpPr>
          <p:cNvPr name="Freeform 5" id="5"/>
          <p:cNvSpPr/>
          <p:nvPr/>
        </p:nvSpPr>
        <p:spPr>
          <a:xfrm flipH="false" flipV="false" rot="0">
            <a:off x="3219673" y="1028700"/>
            <a:ext cx="11292762" cy="8229600"/>
          </a:xfrm>
          <a:custGeom>
            <a:avLst/>
            <a:gdLst/>
            <a:ahLst/>
            <a:cxnLst/>
            <a:rect r="r" b="b" t="t" l="l"/>
            <a:pathLst>
              <a:path h="8229600" w="11292762">
                <a:moveTo>
                  <a:pt x="0" y="0"/>
                </a:moveTo>
                <a:lnTo>
                  <a:pt x="11292761" y="0"/>
                </a:lnTo>
                <a:lnTo>
                  <a:pt x="11292761" y="8229600"/>
                </a:lnTo>
                <a:lnTo>
                  <a:pt x="0" y="8229600"/>
                </a:lnTo>
                <a:lnTo>
                  <a:pt x="0" y="0"/>
                </a:lnTo>
                <a:close/>
              </a:path>
            </a:pathLst>
          </a:custGeom>
          <a:blipFill>
            <a:blip r:embed="rId3"/>
            <a:stretch>
              <a:fillRect l="0" t="0" r="0" b="0"/>
            </a:stretch>
          </a:blipFill>
        </p:spPr>
      </p:sp>
      <p:grpSp>
        <p:nvGrpSpPr>
          <p:cNvPr name="Group 6" id="6"/>
          <p:cNvGrpSpPr/>
          <p:nvPr/>
        </p:nvGrpSpPr>
        <p:grpSpPr>
          <a:xfrm rot="0">
            <a:off x="6637504" y="1634754"/>
            <a:ext cx="5012993" cy="617905"/>
            <a:chOff x="0" y="0"/>
            <a:chExt cx="1320294" cy="162741"/>
          </a:xfrm>
        </p:grpSpPr>
        <p:sp>
          <p:nvSpPr>
            <p:cNvPr name="Freeform 7" id="7"/>
            <p:cNvSpPr/>
            <p:nvPr/>
          </p:nvSpPr>
          <p:spPr>
            <a:xfrm flipH="false" flipV="false" rot="0">
              <a:off x="0" y="0"/>
              <a:ext cx="1320294" cy="162741"/>
            </a:xfrm>
            <a:custGeom>
              <a:avLst/>
              <a:gdLst/>
              <a:ahLst/>
              <a:cxnLst/>
              <a:rect r="r" b="b" t="t" l="l"/>
              <a:pathLst>
                <a:path h="162741" w="1320294">
                  <a:moveTo>
                    <a:pt x="78763" y="0"/>
                  </a:moveTo>
                  <a:lnTo>
                    <a:pt x="1241531" y="0"/>
                  </a:lnTo>
                  <a:cubicBezTo>
                    <a:pt x="1262421" y="0"/>
                    <a:pt x="1282454" y="8298"/>
                    <a:pt x="1297225" y="23069"/>
                  </a:cubicBezTo>
                  <a:cubicBezTo>
                    <a:pt x="1311996" y="37840"/>
                    <a:pt x="1320294" y="57874"/>
                    <a:pt x="1320294" y="78763"/>
                  </a:cubicBezTo>
                  <a:lnTo>
                    <a:pt x="1320294" y="83978"/>
                  </a:lnTo>
                  <a:cubicBezTo>
                    <a:pt x="1320294" y="104867"/>
                    <a:pt x="1311996" y="124900"/>
                    <a:pt x="1297225" y="139671"/>
                  </a:cubicBezTo>
                  <a:cubicBezTo>
                    <a:pt x="1282454" y="154442"/>
                    <a:pt x="1262421" y="162741"/>
                    <a:pt x="1241531" y="162741"/>
                  </a:cubicBezTo>
                  <a:lnTo>
                    <a:pt x="78763" y="162741"/>
                  </a:lnTo>
                  <a:cubicBezTo>
                    <a:pt x="57874" y="162741"/>
                    <a:pt x="37840" y="154442"/>
                    <a:pt x="23069" y="139671"/>
                  </a:cubicBezTo>
                  <a:cubicBezTo>
                    <a:pt x="8298" y="124900"/>
                    <a:pt x="0" y="104867"/>
                    <a:pt x="0" y="83978"/>
                  </a:cubicBezTo>
                  <a:lnTo>
                    <a:pt x="0" y="78763"/>
                  </a:lnTo>
                  <a:cubicBezTo>
                    <a:pt x="0" y="57874"/>
                    <a:pt x="8298" y="37840"/>
                    <a:pt x="23069" y="23069"/>
                  </a:cubicBezTo>
                  <a:cubicBezTo>
                    <a:pt x="37840" y="8298"/>
                    <a:pt x="57874" y="0"/>
                    <a:pt x="78763" y="0"/>
                  </a:cubicBezTo>
                  <a:close/>
                </a:path>
              </a:pathLst>
            </a:custGeom>
            <a:solidFill>
              <a:srgbClr val="545454"/>
            </a:solidFill>
          </p:spPr>
        </p:sp>
        <p:sp>
          <p:nvSpPr>
            <p:cNvPr name="TextBox 8" id="8"/>
            <p:cNvSpPr txBox="true"/>
            <p:nvPr/>
          </p:nvSpPr>
          <p:spPr>
            <a:xfrm>
              <a:off x="0" y="-38100"/>
              <a:ext cx="1320294" cy="200841"/>
            </a:xfrm>
            <a:prstGeom prst="rect">
              <a:avLst/>
            </a:prstGeom>
          </p:spPr>
          <p:txBody>
            <a:bodyPr anchor="ctr" rtlCol="false" tIns="50800" lIns="50800" bIns="50800" rIns="50800"/>
            <a:lstStyle/>
            <a:p>
              <a:pPr algn="ctr">
                <a:lnSpc>
                  <a:spcPts val="2659"/>
                </a:lnSpc>
              </a:pPr>
            </a:p>
          </p:txBody>
        </p:sp>
      </p:grpSp>
      <p:sp>
        <p:nvSpPr>
          <p:cNvPr name="Freeform 9" id="9"/>
          <p:cNvSpPr/>
          <p:nvPr/>
        </p:nvSpPr>
        <p:spPr>
          <a:xfrm flipH="false" flipV="false" rot="0">
            <a:off x="6675081" y="-1387662"/>
            <a:ext cx="16230600" cy="3550444"/>
          </a:xfrm>
          <a:custGeom>
            <a:avLst/>
            <a:gdLst/>
            <a:ahLst/>
            <a:cxnLst/>
            <a:rect r="r" b="b" t="t" l="l"/>
            <a:pathLst>
              <a:path h="3550444" w="16230600">
                <a:moveTo>
                  <a:pt x="0" y="0"/>
                </a:moveTo>
                <a:lnTo>
                  <a:pt x="16230600" y="0"/>
                </a:lnTo>
                <a:lnTo>
                  <a:pt x="16230600" y="3550444"/>
                </a:lnTo>
                <a:lnTo>
                  <a:pt x="0" y="3550444"/>
                </a:lnTo>
                <a:lnTo>
                  <a:pt x="0" y="0"/>
                </a:lnTo>
                <a:close/>
              </a:path>
            </a:pathLst>
          </a:custGeom>
          <a:blipFill>
            <a:blip r:embed="rId4"/>
            <a:stretch>
              <a:fillRect l="0" t="0" r="0" b="0"/>
            </a:stretch>
          </a:blipFill>
        </p:spPr>
      </p:sp>
      <p:sp>
        <p:nvSpPr>
          <p:cNvPr name="TextBox 10" id="10"/>
          <p:cNvSpPr txBox="true"/>
          <p:nvPr/>
        </p:nvSpPr>
        <p:spPr>
          <a:xfrm rot="0">
            <a:off x="3497619" y="2944813"/>
            <a:ext cx="10736868" cy="3914775"/>
          </a:xfrm>
          <a:prstGeom prst="rect">
            <a:avLst/>
          </a:prstGeom>
        </p:spPr>
        <p:txBody>
          <a:bodyPr anchor="t" rtlCol="false" tIns="0" lIns="0" bIns="0" rIns="0">
            <a:spAutoFit/>
          </a:bodyPr>
          <a:lstStyle/>
          <a:p>
            <a:pPr algn="ctr">
              <a:lnSpc>
                <a:spcPts val="15000"/>
              </a:lnSpc>
            </a:pPr>
            <a:r>
              <a:rPr lang="en-US" sz="15000">
                <a:solidFill>
                  <a:srgbClr val="545454"/>
                </a:solidFill>
                <a:latin typeface="Gochi Hand"/>
                <a:ea typeface="Gochi Hand"/>
                <a:cs typeface="Gochi Hand"/>
                <a:sym typeface="Gochi Hand"/>
              </a:rPr>
              <a:t>Patrones de diseño</a:t>
            </a:r>
          </a:p>
        </p:txBody>
      </p:sp>
      <p:sp>
        <p:nvSpPr>
          <p:cNvPr name="TextBox 11" id="11"/>
          <p:cNvSpPr txBox="true"/>
          <p:nvPr/>
        </p:nvSpPr>
        <p:spPr>
          <a:xfrm rot="0">
            <a:off x="-965529" y="6764338"/>
            <a:ext cx="8370402" cy="4397375"/>
          </a:xfrm>
          <a:prstGeom prst="rect">
            <a:avLst/>
          </a:prstGeom>
        </p:spPr>
        <p:txBody>
          <a:bodyPr anchor="t" rtlCol="false" tIns="0" lIns="0" bIns="0" rIns="0">
            <a:spAutoFit/>
          </a:bodyPr>
          <a:lstStyle/>
          <a:p>
            <a:pPr algn="ctr">
              <a:lnSpc>
                <a:spcPts val="7000"/>
              </a:lnSpc>
            </a:pPr>
            <a:r>
              <a:rPr lang="en-US" sz="5000">
                <a:solidFill>
                  <a:srgbClr val="545454"/>
                </a:solidFill>
                <a:latin typeface="One Little Font"/>
                <a:ea typeface="One Little Font"/>
                <a:cs typeface="One Little Font"/>
                <a:sym typeface="One Little Font"/>
              </a:rPr>
              <a:t>Genser Catalán 23401,</a:t>
            </a:r>
          </a:p>
          <a:p>
            <a:pPr algn="ctr">
              <a:lnSpc>
                <a:spcPts val="7000"/>
              </a:lnSpc>
            </a:pPr>
            <a:r>
              <a:rPr lang="en-US" sz="5000">
                <a:solidFill>
                  <a:srgbClr val="545454"/>
                </a:solidFill>
                <a:latin typeface="One Little Font"/>
                <a:ea typeface="One Little Font"/>
                <a:cs typeface="One Little Font"/>
                <a:sym typeface="One Little Font"/>
              </a:rPr>
              <a:t> Fernando Ruíz 23065,</a:t>
            </a:r>
          </a:p>
          <a:p>
            <a:pPr algn="ctr">
              <a:lnSpc>
                <a:spcPts val="7000"/>
              </a:lnSpc>
            </a:pPr>
            <a:r>
              <a:rPr lang="en-US" sz="5000">
                <a:solidFill>
                  <a:srgbClr val="545454"/>
                </a:solidFill>
                <a:latin typeface="One Little Font"/>
                <a:ea typeface="One Little Font"/>
                <a:cs typeface="One Little Font"/>
                <a:sym typeface="One Little Font"/>
              </a:rPr>
              <a:t> Hugo Barillas 23306 </a:t>
            </a:r>
          </a:p>
          <a:p>
            <a:pPr algn="ctr">
              <a:lnSpc>
                <a:spcPts val="7000"/>
              </a:lnSpc>
            </a:pPr>
            <a:r>
              <a:rPr lang="en-US" sz="5000">
                <a:solidFill>
                  <a:srgbClr val="545454"/>
                </a:solidFill>
                <a:latin typeface="One Little Font"/>
                <a:ea typeface="One Little Font"/>
                <a:cs typeface="One Little Font"/>
                <a:sym typeface="One Little Font"/>
              </a:rPr>
              <a:t>Jose López 23773 </a:t>
            </a:r>
          </a:p>
          <a:p>
            <a:pPr algn="ctr">
              <a:lnSpc>
                <a:spcPts val="7000"/>
              </a:lnSpc>
            </a:pPr>
          </a:p>
        </p:txBody>
      </p:sp>
      <p:sp>
        <p:nvSpPr>
          <p:cNvPr name="TextBox 12" id="12"/>
          <p:cNvSpPr txBox="true"/>
          <p:nvPr/>
        </p:nvSpPr>
        <p:spPr>
          <a:xfrm rot="0">
            <a:off x="6846531" y="1648432"/>
            <a:ext cx="4594938" cy="514350"/>
          </a:xfrm>
          <a:prstGeom prst="rect">
            <a:avLst/>
          </a:prstGeom>
        </p:spPr>
        <p:txBody>
          <a:bodyPr anchor="t" rtlCol="false" tIns="0" lIns="0" bIns="0" rIns="0">
            <a:spAutoFit/>
          </a:bodyPr>
          <a:lstStyle/>
          <a:p>
            <a:pPr algn="ctr">
              <a:lnSpc>
                <a:spcPts val="4200"/>
              </a:lnSpc>
            </a:pPr>
            <a:r>
              <a:rPr lang="en-US" sz="3000">
                <a:solidFill>
                  <a:srgbClr val="FFFFFF"/>
                </a:solidFill>
                <a:latin typeface="One Little Font"/>
                <a:ea typeface="One Little Font"/>
                <a:cs typeface="One Little Font"/>
                <a:sym typeface="One Little Font"/>
              </a:rPr>
              <a:t>www.reallygreatsite.com</a:t>
            </a:r>
          </a:p>
        </p:txBody>
      </p:sp>
      <p:sp>
        <p:nvSpPr>
          <p:cNvPr name="Freeform 13" id="13"/>
          <p:cNvSpPr/>
          <p:nvPr/>
        </p:nvSpPr>
        <p:spPr>
          <a:xfrm flipH="false" flipV="false" rot="-653790">
            <a:off x="14701697" y="8361661"/>
            <a:ext cx="16230600" cy="3550444"/>
          </a:xfrm>
          <a:custGeom>
            <a:avLst/>
            <a:gdLst/>
            <a:ahLst/>
            <a:cxnLst/>
            <a:rect r="r" b="b" t="t" l="l"/>
            <a:pathLst>
              <a:path h="3550444" w="16230600">
                <a:moveTo>
                  <a:pt x="0" y="0"/>
                </a:moveTo>
                <a:lnTo>
                  <a:pt x="16230600" y="0"/>
                </a:lnTo>
                <a:lnTo>
                  <a:pt x="16230600" y="3550444"/>
                </a:lnTo>
                <a:lnTo>
                  <a:pt x="0" y="3550444"/>
                </a:lnTo>
                <a:lnTo>
                  <a:pt x="0" y="0"/>
                </a:lnTo>
                <a:close/>
              </a:path>
            </a:pathLst>
          </a:custGeom>
          <a:blipFill>
            <a:blip r:embed="rId4"/>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545454"/>
        </a:solidFill>
      </p:bgPr>
    </p:bg>
    <p:spTree>
      <p:nvGrpSpPr>
        <p:cNvPr id="1" name=""/>
        <p:cNvGrpSpPr/>
        <p:nvPr/>
      </p:nvGrpSpPr>
      <p:grpSpPr>
        <a:xfrm>
          <a:off x="0" y="0"/>
          <a:ext cx="0" cy="0"/>
          <a:chOff x="0" y="0"/>
          <a:chExt cx="0" cy="0"/>
        </a:xfrm>
      </p:grpSpPr>
      <p:sp>
        <p:nvSpPr>
          <p:cNvPr name="Freeform 2" id="2"/>
          <p:cNvSpPr/>
          <p:nvPr/>
        </p:nvSpPr>
        <p:spPr>
          <a:xfrm flipH="false" flipV="false" rot="0">
            <a:off x="3844268" y="0"/>
            <a:ext cx="9263034" cy="2818609"/>
          </a:xfrm>
          <a:custGeom>
            <a:avLst/>
            <a:gdLst/>
            <a:ahLst/>
            <a:cxnLst/>
            <a:rect r="r" b="b" t="t" l="l"/>
            <a:pathLst>
              <a:path h="2818609" w="9263034">
                <a:moveTo>
                  <a:pt x="0" y="0"/>
                </a:moveTo>
                <a:lnTo>
                  <a:pt x="9263033" y="0"/>
                </a:lnTo>
                <a:lnTo>
                  <a:pt x="9263033" y="2818609"/>
                </a:lnTo>
                <a:lnTo>
                  <a:pt x="0" y="2818609"/>
                </a:lnTo>
                <a:lnTo>
                  <a:pt x="0" y="0"/>
                </a:lnTo>
                <a:close/>
              </a:path>
            </a:pathLst>
          </a:custGeom>
          <a:blipFill>
            <a:blip r:embed="rId2"/>
            <a:stretch>
              <a:fillRect l="0" t="0" r="0" b="0"/>
            </a:stretch>
          </a:blipFill>
        </p:spPr>
      </p:sp>
      <p:sp>
        <p:nvSpPr>
          <p:cNvPr name="TextBox 3" id="3"/>
          <p:cNvSpPr txBox="true"/>
          <p:nvPr/>
        </p:nvSpPr>
        <p:spPr>
          <a:xfrm rot="0">
            <a:off x="5111940" y="718745"/>
            <a:ext cx="6727688" cy="1708151"/>
          </a:xfrm>
          <a:prstGeom prst="rect">
            <a:avLst/>
          </a:prstGeom>
        </p:spPr>
        <p:txBody>
          <a:bodyPr anchor="t" rtlCol="false" tIns="0" lIns="0" bIns="0" rIns="0">
            <a:spAutoFit/>
          </a:bodyPr>
          <a:lstStyle/>
          <a:p>
            <a:pPr algn="ctr">
              <a:lnSpc>
                <a:spcPts val="13999"/>
              </a:lnSpc>
            </a:pPr>
            <a:r>
              <a:rPr lang="en-US" sz="9999">
                <a:solidFill>
                  <a:srgbClr val="FFFFFF"/>
                </a:solidFill>
                <a:latin typeface="Gochi Hand"/>
                <a:ea typeface="Gochi Hand"/>
                <a:cs typeface="Gochi Hand"/>
                <a:sym typeface="Gochi Hand"/>
              </a:rPr>
              <a:t>State</a:t>
            </a:r>
          </a:p>
        </p:txBody>
      </p:sp>
      <p:sp>
        <p:nvSpPr>
          <p:cNvPr name="TextBox 4" id="4"/>
          <p:cNvSpPr txBox="true"/>
          <p:nvPr/>
        </p:nvSpPr>
        <p:spPr>
          <a:xfrm rot="0">
            <a:off x="1028700" y="2350695"/>
            <a:ext cx="16692733" cy="6518275"/>
          </a:xfrm>
          <a:prstGeom prst="rect">
            <a:avLst/>
          </a:prstGeom>
        </p:spPr>
        <p:txBody>
          <a:bodyPr anchor="t" rtlCol="false" tIns="0" lIns="0" bIns="0" rIns="0">
            <a:spAutoFit/>
          </a:bodyPr>
          <a:lstStyle/>
          <a:p>
            <a:pPr algn="l" marL="863598" indent="-431799" lvl="1">
              <a:lnSpc>
                <a:spcPts val="5599"/>
              </a:lnSpc>
              <a:buFont typeface="Arial"/>
              <a:buChar char="•"/>
            </a:pPr>
            <a:r>
              <a:rPr lang="en-US" sz="3999">
                <a:solidFill>
                  <a:srgbClr val="FFFFFF"/>
                </a:solidFill>
                <a:latin typeface="One Little Font"/>
                <a:ea typeface="One Little Font"/>
                <a:cs typeface="One Little Font"/>
                <a:sym typeface="One Little Font"/>
              </a:rPr>
              <a:t>Intención: </a:t>
            </a:r>
          </a:p>
          <a:p>
            <a:pPr algn="l">
              <a:lnSpc>
                <a:spcPts val="5599"/>
              </a:lnSpc>
            </a:pPr>
            <a:r>
              <a:rPr lang="en-US" sz="3999">
                <a:solidFill>
                  <a:srgbClr val="FFFFFF"/>
                </a:solidFill>
                <a:latin typeface="One Little Font"/>
                <a:ea typeface="One Little Font"/>
                <a:cs typeface="One Little Font"/>
                <a:sym typeface="One Little Font"/>
              </a:rPr>
              <a:t>Permite que un objeto cambie su comportamiento cuando cambia su estado interno, simulando una máquina de estados</a:t>
            </a:r>
          </a:p>
          <a:p>
            <a:pPr algn="l" marL="863598" indent="-431799" lvl="1">
              <a:lnSpc>
                <a:spcPts val="5599"/>
              </a:lnSpc>
              <a:buFont typeface="Arial"/>
              <a:buChar char="•"/>
            </a:pPr>
            <a:r>
              <a:rPr lang="en-US" sz="3999">
                <a:solidFill>
                  <a:srgbClr val="FFFFFF"/>
                </a:solidFill>
                <a:latin typeface="One Little Font"/>
                <a:ea typeface="One Little Font"/>
                <a:cs typeface="One Little Font"/>
                <a:sym typeface="One Little Font"/>
              </a:rPr>
              <a:t>conocido como: </a:t>
            </a:r>
          </a:p>
          <a:p>
            <a:pPr algn="l">
              <a:lnSpc>
                <a:spcPts val="5599"/>
              </a:lnSpc>
            </a:pPr>
            <a:r>
              <a:rPr lang="en-US" sz="3999">
                <a:solidFill>
                  <a:srgbClr val="FFFFFF"/>
                </a:solidFill>
                <a:latin typeface="One Little Font"/>
                <a:ea typeface="One Little Font"/>
                <a:cs typeface="One Little Font"/>
                <a:sym typeface="One Little Font"/>
              </a:rPr>
              <a:t>Máquina de estados, Estado.</a:t>
            </a:r>
          </a:p>
          <a:p>
            <a:pPr algn="l" marL="863598" indent="-431799" lvl="1">
              <a:lnSpc>
                <a:spcPts val="5599"/>
              </a:lnSpc>
              <a:buFont typeface="Arial"/>
              <a:buChar char="•"/>
            </a:pPr>
            <a:r>
              <a:rPr lang="en-US" sz="3999">
                <a:solidFill>
                  <a:srgbClr val="FFFFFF"/>
                </a:solidFill>
                <a:latin typeface="One Little Font"/>
                <a:ea typeface="One Little Font"/>
                <a:cs typeface="One Little Font"/>
                <a:sym typeface="One Little Font"/>
              </a:rPr>
              <a:t>Motivo:</a:t>
            </a:r>
          </a:p>
          <a:p>
            <a:pPr algn="l">
              <a:lnSpc>
                <a:spcPts val="5599"/>
              </a:lnSpc>
            </a:pPr>
            <a:r>
              <a:rPr lang="en-US" sz="3999">
                <a:solidFill>
                  <a:srgbClr val="FFFFFF"/>
                </a:solidFill>
                <a:latin typeface="One Little Font"/>
                <a:ea typeface="One Little Font"/>
                <a:cs typeface="One Little Font"/>
                <a:sym typeface="One Little Font"/>
              </a:rPr>
              <a:t>se caracteriza por modificar su comportamiento dependiendo del estado en el que se encuentra la aplicación. Para lograr esto, es necesario crear una serie de clases que representarán los distintos estados posibles. </a:t>
            </a:r>
          </a:p>
        </p:txBody>
      </p:sp>
      <p:sp>
        <p:nvSpPr>
          <p:cNvPr name="Freeform 5" id="5"/>
          <p:cNvSpPr/>
          <p:nvPr/>
        </p:nvSpPr>
        <p:spPr>
          <a:xfrm flipH="false" flipV="false" rot="8840085">
            <a:off x="-9149183" y="162723"/>
            <a:ext cx="16230600" cy="3550444"/>
          </a:xfrm>
          <a:custGeom>
            <a:avLst/>
            <a:gdLst/>
            <a:ahLst/>
            <a:cxnLst/>
            <a:rect r="r" b="b" t="t" l="l"/>
            <a:pathLst>
              <a:path h="3550444" w="16230600">
                <a:moveTo>
                  <a:pt x="0" y="0"/>
                </a:moveTo>
                <a:lnTo>
                  <a:pt x="16230600" y="0"/>
                </a:lnTo>
                <a:lnTo>
                  <a:pt x="16230600" y="3550444"/>
                </a:lnTo>
                <a:lnTo>
                  <a:pt x="0" y="3550444"/>
                </a:lnTo>
                <a:lnTo>
                  <a:pt x="0" y="0"/>
                </a:lnTo>
                <a:close/>
              </a:path>
            </a:pathLst>
          </a:custGeom>
          <a:blipFill>
            <a:blip r:embed="rId3"/>
            <a:stretch>
              <a:fillRect l="0" t="0" r="0" b="0"/>
            </a:stretch>
          </a:blipFill>
        </p:spPr>
      </p:sp>
      <p:sp>
        <p:nvSpPr>
          <p:cNvPr name="Freeform 6" id="6"/>
          <p:cNvSpPr/>
          <p:nvPr/>
        </p:nvSpPr>
        <p:spPr>
          <a:xfrm flipH="false" flipV="false" rot="-653790">
            <a:off x="8124547" y="-1775222"/>
            <a:ext cx="16230600" cy="3550444"/>
          </a:xfrm>
          <a:custGeom>
            <a:avLst/>
            <a:gdLst/>
            <a:ahLst/>
            <a:cxnLst/>
            <a:rect r="r" b="b" t="t" l="l"/>
            <a:pathLst>
              <a:path h="3550444" w="16230600">
                <a:moveTo>
                  <a:pt x="0" y="0"/>
                </a:moveTo>
                <a:lnTo>
                  <a:pt x="16230600" y="0"/>
                </a:lnTo>
                <a:lnTo>
                  <a:pt x="16230600" y="3550444"/>
                </a:lnTo>
                <a:lnTo>
                  <a:pt x="0" y="3550444"/>
                </a:lnTo>
                <a:lnTo>
                  <a:pt x="0" y="0"/>
                </a:lnTo>
                <a:close/>
              </a:path>
            </a:pathLst>
          </a:custGeom>
          <a:blipFill>
            <a:blip r:embed="rId3"/>
            <a:stretch>
              <a:fillRect l="0" t="0" r="0" b="0"/>
            </a:stretch>
          </a:blipFill>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545454"/>
        </a:solidFill>
      </p:bgPr>
    </p:bg>
    <p:spTree>
      <p:nvGrpSpPr>
        <p:cNvPr id="1" name=""/>
        <p:cNvGrpSpPr/>
        <p:nvPr/>
      </p:nvGrpSpPr>
      <p:grpSpPr>
        <a:xfrm>
          <a:off x="0" y="0"/>
          <a:ext cx="0" cy="0"/>
          <a:chOff x="0" y="0"/>
          <a:chExt cx="0" cy="0"/>
        </a:xfrm>
      </p:grpSpPr>
      <p:grpSp>
        <p:nvGrpSpPr>
          <p:cNvPr name="Group 2" id="2"/>
          <p:cNvGrpSpPr/>
          <p:nvPr/>
        </p:nvGrpSpPr>
        <p:grpSpPr>
          <a:xfrm rot="0">
            <a:off x="3233381" y="4720370"/>
            <a:ext cx="11821239" cy="1829969"/>
            <a:chOff x="0" y="0"/>
            <a:chExt cx="3113413" cy="481967"/>
          </a:xfrm>
        </p:grpSpPr>
        <p:sp>
          <p:nvSpPr>
            <p:cNvPr name="Freeform 3" id="3"/>
            <p:cNvSpPr/>
            <p:nvPr/>
          </p:nvSpPr>
          <p:spPr>
            <a:xfrm flipH="false" flipV="false" rot="0">
              <a:off x="0" y="0"/>
              <a:ext cx="3113413" cy="481967"/>
            </a:xfrm>
            <a:custGeom>
              <a:avLst/>
              <a:gdLst/>
              <a:ahLst/>
              <a:cxnLst/>
              <a:rect r="r" b="b" t="t" l="l"/>
              <a:pathLst>
                <a:path h="481967" w="3113413">
                  <a:moveTo>
                    <a:pt x="33401" y="0"/>
                  </a:moveTo>
                  <a:lnTo>
                    <a:pt x="3080012" y="0"/>
                  </a:lnTo>
                  <a:cubicBezTo>
                    <a:pt x="3088870" y="0"/>
                    <a:pt x="3097366" y="3519"/>
                    <a:pt x="3103630" y="9783"/>
                  </a:cubicBezTo>
                  <a:cubicBezTo>
                    <a:pt x="3109894" y="16047"/>
                    <a:pt x="3113413" y="24542"/>
                    <a:pt x="3113413" y="33401"/>
                  </a:cubicBezTo>
                  <a:lnTo>
                    <a:pt x="3113413" y="448566"/>
                  </a:lnTo>
                  <a:cubicBezTo>
                    <a:pt x="3113413" y="457425"/>
                    <a:pt x="3109894" y="465920"/>
                    <a:pt x="3103630" y="472184"/>
                  </a:cubicBezTo>
                  <a:cubicBezTo>
                    <a:pt x="3097366" y="478448"/>
                    <a:pt x="3088870" y="481967"/>
                    <a:pt x="3080012" y="481967"/>
                  </a:cubicBezTo>
                  <a:lnTo>
                    <a:pt x="33401" y="481967"/>
                  </a:lnTo>
                  <a:cubicBezTo>
                    <a:pt x="24542" y="481967"/>
                    <a:pt x="16047" y="478448"/>
                    <a:pt x="9783" y="472184"/>
                  </a:cubicBezTo>
                  <a:cubicBezTo>
                    <a:pt x="3519" y="465920"/>
                    <a:pt x="0" y="457425"/>
                    <a:pt x="0" y="448566"/>
                  </a:cubicBezTo>
                  <a:lnTo>
                    <a:pt x="0" y="33401"/>
                  </a:lnTo>
                  <a:cubicBezTo>
                    <a:pt x="0" y="24542"/>
                    <a:pt x="3519" y="16047"/>
                    <a:pt x="9783" y="9783"/>
                  </a:cubicBezTo>
                  <a:cubicBezTo>
                    <a:pt x="16047" y="3519"/>
                    <a:pt x="24542" y="0"/>
                    <a:pt x="33401" y="0"/>
                  </a:cubicBezTo>
                  <a:close/>
                </a:path>
              </a:pathLst>
            </a:custGeom>
            <a:solidFill>
              <a:srgbClr val="000000">
                <a:alpha val="0"/>
              </a:srgbClr>
            </a:solidFill>
            <a:ln w="38100" cap="rnd">
              <a:solidFill>
                <a:srgbClr val="FFFFFF"/>
              </a:solidFill>
              <a:prstDash val="solid"/>
              <a:round/>
            </a:ln>
          </p:spPr>
        </p:sp>
        <p:sp>
          <p:nvSpPr>
            <p:cNvPr name="TextBox 4" id="4"/>
            <p:cNvSpPr txBox="true"/>
            <p:nvPr/>
          </p:nvSpPr>
          <p:spPr>
            <a:xfrm>
              <a:off x="0" y="-38100"/>
              <a:ext cx="3113413" cy="520067"/>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786685" y="-5976940"/>
            <a:ext cx="10972800" cy="8229600"/>
          </a:xfrm>
          <a:custGeom>
            <a:avLst/>
            <a:gdLst/>
            <a:ahLst/>
            <a:cxnLst/>
            <a:rect r="r" b="b" t="t" l="l"/>
            <a:pathLst>
              <a:path h="8229600" w="10972800">
                <a:moveTo>
                  <a:pt x="0" y="0"/>
                </a:moveTo>
                <a:lnTo>
                  <a:pt x="10972800" y="0"/>
                </a:lnTo>
                <a:lnTo>
                  <a:pt x="10972800" y="8229600"/>
                </a:lnTo>
                <a:lnTo>
                  <a:pt x="0" y="8229600"/>
                </a:lnTo>
                <a:lnTo>
                  <a:pt x="0" y="0"/>
                </a:lnTo>
                <a:close/>
              </a:path>
            </a:pathLst>
          </a:custGeom>
          <a:blipFill>
            <a:blip r:embed="rId2"/>
            <a:stretch>
              <a:fillRect l="0" t="0" r="0" b="0"/>
            </a:stretch>
          </a:blipFill>
        </p:spPr>
      </p:sp>
      <p:sp>
        <p:nvSpPr>
          <p:cNvPr name="Freeform 6" id="6"/>
          <p:cNvSpPr/>
          <p:nvPr/>
        </p:nvSpPr>
        <p:spPr>
          <a:xfrm flipH="false" flipV="false" rot="0">
            <a:off x="8409680" y="-4983573"/>
            <a:ext cx="10972800" cy="8229600"/>
          </a:xfrm>
          <a:custGeom>
            <a:avLst/>
            <a:gdLst/>
            <a:ahLst/>
            <a:cxnLst/>
            <a:rect r="r" b="b" t="t" l="l"/>
            <a:pathLst>
              <a:path h="8229600" w="10972800">
                <a:moveTo>
                  <a:pt x="0" y="0"/>
                </a:moveTo>
                <a:lnTo>
                  <a:pt x="10972800" y="0"/>
                </a:lnTo>
                <a:lnTo>
                  <a:pt x="10972800" y="8229600"/>
                </a:lnTo>
                <a:lnTo>
                  <a:pt x="0" y="8229600"/>
                </a:lnTo>
                <a:lnTo>
                  <a:pt x="0" y="0"/>
                </a:lnTo>
                <a:close/>
              </a:path>
            </a:pathLst>
          </a:custGeom>
          <a:blipFill>
            <a:blip r:embed="rId2"/>
            <a:stretch>
              <a:fillRect l="0" t="0" r="0" b="0"/>
            </a:stretch>
          </a:blipFill>
        </p:spPr>
      </p:sp>
      <p:sp>
        <p:nvSpPr>
          <p:cNvPr name="Freeform 7" id="7"/>
          <p:cNvSpPr/>
          <p:nvPr/>
        </p:nvSpPr>
        <p:spPr>
          <a:xfrm flipH="false" flipV="false" rot="0">
            <a:off x="4512483" y="1028700"/>
            <a:ext cx="9263034" cy="2818609"/>
          </a:xfrm>
          <a:custGeom>
            <a:avLst/>
            <a:gdLst/>
            <a:ahLst/>
            <a:cxnLst/>
            <a:rect r="r" b="b" t="t" l="l"/>
            <a:pathLst>
              <a:path h="2818609" w="9263034">
                <a:moveTo>
                  <a:pt x="0" y="0"/>
                </a:moveTo>
                <a:lnTo>
                  <a:pt x="9263034" y="0"/>
                </a:lnTo>
                <a:lnTo>
                  <a:pt x="9263034" y="2818609"/>
                </a:lnTo>
                <a:lnTo>
                  <a:pt x="0" y="2818609"/>
                </a:lnTo>
                <a:lnTo>
                  <a:pt x="0" y="0"/>
                </a:lnTo>
                <a:close/>
              </a:path>
            </a:pathLst>
          </a:custGeom>
          <a:blipFill>
            <a:blip r:embed="rId3"/>
            <a:stretch>
              <a:fillRect l="0" t="0" r="0" b="0"/>
            </a:stretch>
          </a:blipFill>
        </p:spPr>
      </p:sp>
      <p:grpSp>
        <p:nvGrpSpPr>
          <p:cNvPr name="Group 8" id="8"/>
          <p:cNvGrpSpPr/>
          <p:nvPr/>
        </p:nvGrpSpPr>
        <p:grpSpPr>
          <a:xfrm rot="0">
            <a:off x="3233381" y="6893239"/>
            <a:ext cx="11821239" cy="1829969"/>
            <a:chOff x="0" y="0"/>
            <a:chExt cx="3113413" cy="481967"/>
          </a:xfrm>
        </p:grpSpPr>
        <p:sp>
          <p:nvSpPr>
            <p:cNvPr name="Freeform 9" id="9"/>
            <p:cNvSpPr/>
            <p:nvPr/>
          </p:nvSpPr>
          <p:spPr>
            <a:xfrm flipH="false" flipV="false" rot="0">
              <a:off x="0" y="0"/>
              <a:ext cx="3113413" cy="481967"/>
            </a:xfrm>
            <a:custGeom>
              <a:avLst/>
              <a:gdLst/>
              <a:ahLst/>
              <a:cxnLst/>
              <a:rect r="r" b="b" t="t" l="l"/>
              <a:pathLst>
                <a:path h="481967" w="3113413">
                  <a:moveTo>
                    <a:pt x="33401" y="0"/>
                  </a:moveTo>
                  <a:lnTo>
                    <a:pt x="3080012" y="0"/>
                  </a:lnTo>
                  <a:cubicBezTo>
                    <a:pt x="3088870" y="0"/>
                    <a:pt x="3097366" y="3519"/>
                    <a:pt x="3103630" y="9783"/>
                  </a:cubicBezTo>
                  <a:cubicBezTo>
                    <a:pt x="3109894" y="16047"/>
                    <a:pt x="3113413" y="24542"/>
                    <a:pt x="3113413" y="33401"/>
                  </a:cubicBezTo>
                  <a:lnTo>
                    <a:pt x="3113413" y="448566"/>
                  </a:lnTo>
                  <a:cubicBezTo>
                    <a:pt x="3113413" y="457425"/>
                    <a:pt x="3109894" y="465920"/>
                    <a:pt x="3103630" y="472184"/>
                  </a:cubicBezTo>
                  <a:cubicBezTo>
                    <a:pt x="3097366" y="478448"/>
                    <a:pt x="3088870" y="481967"/>
                    <a:pt x="3080012" y="481967"/>
                  </a:cubicBezTo>
                  <a:lnTo>
                    <a:pt x="33401" y="481967"/>
                  </a:lnTo>
                  <a:cubicBezTo>
                    <a:pt x="24542" y="481967"/>
                    <a:pt x="16047" y="478448"/>
                    <a:pt x="9783" y="472184"/>
                  </a:cubicBezTo>
                  <a:cubicBezTo>
                    <a:pt x="3519" y="465920"/>
                    <a:pt x="0" y="457425"/>
                    <a:pt x="0" y="448566"/>
                  </a:cubicBezTo>
                  <a:lnTo>
                    <a:pt x="0" y="33401"/>
                  </a:lnTo>
                  <a:cubicBezTo>
                    <a:pt x="0" y="24542"/>
                    <a:pt x="3519" y="16047"/>
                    <a:pt x="9783" y="9783"/>
                  </a:cubicBezTo>
                  <a:cubicBezTo>
                    <a:pt x="16047" y="3519"/>
                    <a:pt x="24542" y="0"/>
                    <a:pt x="33401" y="0"/>
                  </a:cubicBezTo>
                  <a:close/>
                </a:path>
              </a:pathLst>
            </a:custGeom>
            <a:solidFill>
              <a:srgbClr val="000000">
                <a:alpha val="0"/>
              </a:srgbClr>
            </a:solidFill>
            <a:ln w="38100" cap="rnd">
              <a:solidFill>
                <a:srgbClr val="FFFFFF"/>
              </a:solidFill>
              <a:prstDash val="solid"/>
              <a:round/>
            </a:ln>
          </p:spPr>
        </p:sp>
        <p:sp>
          <p:nvSpPr>
            <p:cNvPr name="TextBox 10" id="10"/>
            <p:cNvSpPr txBox="true"/>
            <p:nvPr/>
          </p:nvSpPr>
          <p:spPr>
            <a:xfrm>
              <a:off x="0" y="-38100"/>
              <a:ext cx="3113413" cy="520067"/>
            </a:xfrm>
            <a:prstGeom prst="rect">
              <a:avLst/>
            </a:prstGeom>
          </p:spPr>
          <p:txBody>
            <a:bodyPr anchor="ctr" rtlCol="false" tIns="50800" lIns="50800" bIns="50800" rIns="50800"/>
            <a:lstStyle/>
            <a:p>
              <a:pPr algn="ctr">
                <a:lnSpc>
                  <a:spcPts val="2659"/>
                </a:lnSpc>
              </a:pPr>
            </a:p>
          </p:txBody>
        </p:sp>
      </p:grpSp>
      <p:sp>
        <p:nvSpPr>
          <p:cNvPr name="Freeform 11" id="11"/>
          <p:cNvSpPr/>
          <p:nvPr/>
        </p:nvSpPr>
        <p:spPr>
          <a:xfrm flipH="false" flipV="false" rot="0">
            <a:off x="-8450370" y="8723208"/>
            <a:ext cx="16230600" cy="2844199"/>
          </a:xfrm>
          <a:custGeom>
            <a:avLst/>
            <a:gdLst/>
            <a:ahLst/>
            <a:cxnLst/>
            <a:rect r="r" b="b" t="t" l="l"/>
            <a:pathLst>
              <a:path h="2844199" w="16230600">
                <a:moveTo>
                  <a:pt x="0" y="0"/>
                </a:moveTo>
                <a:lnTo>
                  <a:pt x="16230600" y="0"/>
                </a:lnTo>
                <a:lnTo>
                  <a:pt x="16230600" y="2844198"/>
                </a:lnTo>
                <a:lnTo>
                  <a:pt x="0" y="2844198"/>
                </a:lnTo>
                <a:lnTo>
                  <a:pt x="0" y="0"/>
                </a:lnTo>
                <a:close/>
              </a:path>
            </a:pathLst>
          </a:custGeom>
          <a:blipFill>
            <a:blip r:embed="rId4"/>
            <a:stretch>
              <a:fillRect l="0" t="0" r="0" b="0"/>
            </a:stretch>
          </a:blipFill>
        </p:spPr>
      </p:sp>
      <p:sp>
        <p:nvSpPr>
          <p:cNvPr name="TextBox 12" id="12"/>
          <p:cNvSpPr txBox="true"/>
          <p:nvPr/>
        </p:nvSpPr>
        <p:spPr>
          <a:xfrm rot="0">
            <a:off x="5479223" y="1717405"/>
            <a:ext cx="7329554" cy="1708151"/>
          </a:xfrm>
          <a:prstGeom prst="rect">
            <a:avLst/>
          </a:prstGeom>
        </p:spPr>
        <p:txBody>
          <a:bodyPr anchor="t" rtlCol="false" tIns="0" lIns="0" bIns="0" rIns="0">
            <a:spAutoFit/>
          </a:bodyPr>
          <a:lstStyle/>
          <a:p>
            <a:pPr algn="ctr">
              <a:lnSpc>
                <a:spcPts val="13999"/>
              </a:lnSpc>
            </a:pPr>
            <a:r>
              <a:rPr lang="en-US" sz="9999">
                <a:solidFill>
                  <a:srgbClr val="FFFFFF"/>
                </a:solidFill>
                <a:latin typeface="Gochi Hand"/>
                <a:ea typeface="Gochi Hand"/>
                <a:cs typeface="Gochi Hand"/>
                <a:sym typeface="Gochi Hand"/>
              </a:rPr>
              <a:t>Aplicaciones</a:t>
            </a:r>
          </a:p>
        </p:txBody>
      </p:sp>
      <p:sp>
        <p:nvSpPr>
          <p:cNvPr name="TextBox 13" id="13"/>
          <p:cNvSpPr txBox="true"/>
          <p:nvPr/>
        </p:nvSpPr>
        <p:spPr>
          <a:xfrm rot="0">
            <a:off x="4151283" y="5303567"/>
            <a:ext cx="10105752" cy="596900"/>
          </a:xfrm>
          <a:prstGeom prst="rect">
            <a:avLst/>
          </a:prstGeom>
        </p:spPr>
        <p:txBody>
          <a:bodyPr anchor="t" rtlCol="false" tIns="0" lIns="0" bIns="0" rIns="0">
            <a:spAutoFit/>
          </a:bodyPr>
          <a:lstStyle/>
          <a:p>
            <a:pPr algn="ctr">
              <a:lnSpc>
                <a:spcPts val="4900"/>
              </a:lnSpc>
            </a:pPr>
            <a:r>
              <a:rPr lang="en-US" sz="3500">
                <a:solidFill>
                  <a:srgbClr val="FFFFFF"/>
                </a:solidFill>
                <a:latin typeface="One Little Font"/>
                <a:ea typeface="One Little Font"/>
                <a:cs typeface="One Little Font"/>
                <a:sym typeface="One Little Font"/>
              </a:rPr>
              <a:t>Sistemas con múltiples estados y reglas de transición.</a:t>
            </a:r>
          </a:p>
        </p:txBody>
      </p:sp>
      <p:sp>
        <p:nvSpPr>
          <p:cNvPr name="TextBox 14" id="14"/>
          <p:cNvSpPr txBox="true"/>
          <p:nvPr/>
        </p:nvSpPr>
        <p:spPr>
          <a:xfrm rot="0">
            <a:off x="4030964" y="7166874"/>
            <a:ext cx="10226071" cy="1835150"/>
          </a:xfrm>
          <a:prstGeom prst="rect">
            <a:avLst/>
          </a:prstGeom>
        </p:spPr>
        <p:txBody>
          <a:bodyPr anchor="t" rtlCol="false" tIns="0" lIns="0" bIns="0" rIns="0">
            <a:spAutoFit/>
          </a:bodyPr>
          <a:lstStyle/>
          <a:p>
            <a:pPr algn="ctr">
              <a:lnSpc>
                <a:spcPts val="4900"/>
              </a:lnSpc>
            </a:pPr>
            <a:r>
              <a:rPr lang="en-US" sz="3500">
                <a:solidFill>
                  <a:srgbClr val="FFFFFF"/>
                </a:solidFill>
                <a:latin typeface="One Little Font"/>
                <a:ea typeface="One Little Font"/>
                <a:cs typeface="One Little Font"/>
                <a:sym typeface="One Little Font"/>
              </a:rPr>
              <a:t>Máquinas expendedoras, reproductores de medios, autenticación de usuarios. </a:t>
            </a:r>
          </a:p>
          <a:p>
            <a:pPr algn="ctr">
              <a:lnSpc>
                <a:spcPts val="4900"/>
              </a:lnSpc>
            </a:pPr>
          </a:p>
        </p:txBody>
      </p:sp>
      <p:sp>
        <p:nvSpPr>
          <p:cNvPr name="Freeform 15" id="15"/>
          <p:cNvSpPr/>
          <p:nvPr/>
        </p:nvSpPr>
        <p:spPr>
          <a:xfrm flipH="false" flipV="false" rot="0">
            <a:off x="4512483" y="8723208"/>
            <a:ext cx="16230600" cy="2844199"/>
          </a:xfrm>
          <a:custGeom>
            <a:avLst/>
            <a:gdLst/>
            <a:ahLst/>
            <a:cxnLst/>
            <a:rect r="r" b="b" t="t" l="l"/>
            <a:pathLst>
              <a:path h="2844199" w="16230600">
                <a:moveTo>
                  <a:pt x="0" y="0"/>
                </a:moveTo>
                <a:lnTo>
                  <a:pt x="16230600" y="0"/>
                </a:lnTo>
                <a:lnTo>
                  <a:pt x="16230600" y="2844198"/>
                </a:lnTo>
                <a:lnTo>
                  <a:pt x="0" y="2844198"/>
                </a:lnTo>
                <a:lnTo>
                  <a:pt x="0" y="0"/>
                </a:lnTo>
                <a:close/>
              </a:path>
            </a:pathLst>
          </a:custGeom>
          <a:blipFill>
            <a:blip r:embed="rId4"/>
            <a:stretch>
              <a:fillRect l="0" t="0" r="0" b="0"/>
            </a:stretch>
          </a:blipFill>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545454"/>
        </a:solidFill>
      </p:bgPr>
    </p:bg>
    <p:spTree>
      <p:nvGrpSpPr>
        <p:cNvPr id="1" name=""/>
        <p:cNvGrpSpPr/>
        <p:nvPr/>
      </p:nvGrpSpPr>
      <p:grpSpPr>
        <a:xfrm>
          <a:off x="0" y="0"/>
          <a:ext cx="0" cy="0"/>
          <a:chOff x="0" y="0"/>
          <a:chExt cx="0" cy="0"/>
        </a:xfrm>
      </p:grpSpPr>
      <p:grpSp>
        <p:nvGrpSpPr>
          <p:cNvPr name="Group 2" id="2"/>
          <p:cNvGrpSpPr/>
          <p:nvPr/>
        </p:nvGrpSpPr>
        <p:grpSpPr>
          <a:xfrm rot="0">
            <a:off x="3109065" y="5622868"/>
            <a:ext cx="12069870" cy="226907"/>
            <a:chOff x="0" y="0"/>
            <a:chExt cx="3178896" cy="59762"/>
          </a:xfrm>
        </p:grpSpPr>
        <p:sp>
          <p:nvSpPr>
            <p:cNvPr name="Freeform 3" id="3"/>
            <p:cNvSpPr/>
            <p:nvPr/>
          </p:nvSpPr>
          <p:spPr>
            <a:xfrm flipH="false" flipV="false" rot="0">
              <a:off x="0" y="0"/>
              <a:ext cx="3178896" cy="59762"/>
            </a:xfrm>
            <a:custGeom>
              <a:avLst/>
              <a:gdLst/>
              <a:ahLst/>
              <a:cxnLst/>
              <a:rect r="r" b="b" t="t" l="l"/>
              <a:pathLst>
                <a:path h="59762" w="3178896">
                  <a:moveTo>
                    <a:pt x="29881" y="0"/>
                  </a:moveTo>
                  <a:lnTo>
                    <a:pt x="3149015" y="0"/>
                  </a:lnTo>
                  <a:cubicBezTo>
                    <a:pt x="3156940" y="0"/>
                    <a:pt x="3164540" y="3148"/>
                    <a:pt x="3170144" y="8752"/>
                  </a:cubicBezTo>
                  <a:cubicBezTo>
                    <a:pt x="3175748" y="14356"/>
                    <a:pt x="3178896" y="21956"/>
                    <a:pt x="3178896" y="29881"/>
                  </a:cubicBezTo>
                  <a:lnTo>
                    <a:pt x="3178896" y="29881"/>
                  </a:lnTo>
                  <a:cubicBezTo>
                    <a:pt x="3178896" y="46383"/>
                    <a:pt x="3165518" y="59762"/>
                    <a:pt x="3149015" y="59762"/>
                  </a:cubicBezTo>
                  <a:lnTo>
                    <a:pt x="29881" y="59762"/>
                  </a:lnTo>
                  <a:cubicBezTo>
                    <a:pt x="13378" y="59762"/>
                    <a:pt x="0" y="46383"/>
                    <a:pt x="0" y="29881"/>
                  </a:cubicBezTo>
                  <a:lnTo>
                    <a:pt x="0" y="29881"/>
                  </a:lnTo>
                  <a:cubicBezTo>
                    <a:pt x="0" y="13378"/>
                    <a:pt x="13378" y="0"/>
                    <a:pt x="29881" y="0"/>
                  </a:cubicBezTo>
                  <a:close/>
                </a:path>
              </a:pathLst>
            </a:custGeom>
            <a:solidFill>
              <a:srgbClr val="FFFFFF"/>
            </a:solidFill>
            <a:ln cap="rnd">
              <a:noFill/>
              <a:prstDash val="solid"/>
              <a:round/>
            </a:ln>
          </p:spPr>
        </p:sp>
        <p:sp>
          <p:nvSpPr>
            <p:cNvPr name="TextBox 4" id="4"/>
            <p:cNvSpPr txBox="true"/>
            <p:nvPr/>
          </p:nvSpPr>
          <p:spPr>
            <a:xfrm>
              <a:off x="0" y="-38100"/>
              <a:ext cx="3178896" cy="97862"/>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2762180" y="5143500"/>
            <a:ext cx="1185642" cy="1185642"/>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sp>
        <p:sp>
          <p:nvSpPr>
            <p:cNvPr name="TextBox 7" id="7"/>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8" id="8"/>
          <p:cNvSpPr txBox="true"/>
          <p:nvPr/>
        </p:nvSpPr>
        <p:spPr>
          <a:xfrm rot="0">
            <a:off x="4604713" y="2465468"/>
            <a:ext cx="8830925" cy="1708151"/>
          </a:xfrm>
          <a:prstGeom prst="rect">
            <a:avLst/>
          </a:prstGeom>
        </p:spPr>
        <p:txBody>
          <a:bodyPr anchor="t" rtlCol="false" tIns="0" lIns="0" bIns="0" rIns="0">
            <a:spAutoFit/>
          </a:bodyPr>
          <a:lstStyle/>
          <a:p>
            <a:pPr algn="ctr">
              <a:lnSpc>
                <a:spcPts val="13999"/>
              </a:lnSpc>
            </a:pPr>
            <a:r>
              <a:rPr lang="en-US" sz="9999">
                <a:solidFill>
                  <a:srgbClr val="FFFFFF"/>
                </a:solidFill>
                <a:latin typeface="Gochi Hand"/>
                <a:ea typeface="Gochi Hand"/>
                <a:cs typeface="Gochi Hand"/>
                <a:sym typeface="Gochi Hand"/>
              </a:rPr>
              <a:t>Estructura</a:t>
            </a:r>
          </a:p>
        </p:txBody>
      </p:sp>
      <p:sp>
        <p:nvSpPr>
          <p:cNvPr name="TextBox 9" id="9"/>
          <p:cNvSpPr txBox="true"/>
          <p:nvPr/>
        </p:nvSpPr>
        <p:spPr>
          <a:xfrm rot="0">
            <a:off x="1028700" y="6672774"/>
            <a:ext cx="4617401" cy="514350"/>
          </a:xfrm>
          <a:prstGeom prst="rect">
            <a:avLst/>
          </a:prstGeom>
        </p:spPr>
        <p:txBody>
          <a:bodyPr anchor="t" rtlCol="false" tIns="0" lIns="0" bIns="0" rIns="0">
            <a:spAutoFit/>
          </a:bodyPr>
          <a:lstStyle/>
          <a:p>
            <a:pPr algn="ctr">
              <a:lnSpc>
                <a:spcPts val="4200"/>
              </a:lnSpc>
            </a:pPr>
            <a:r>
              <a:rPr lang="en-US" sz="3000">
                <a:solidFill>
                  <a:srgbClr val="FFFFFF"/>
                </a:solidFill>
                <a:latin typeface="One Little Font"/>
                <a:ea typeface="One Little Font"/>
                <a:cs typeface="One Little Font"/>
                <a:sym typeface="One Little Font"/>
              </a:rPr>
              <a:t>Contexto</a:t>
            </a:r>
          </a:p>
        </p:txBody>
      </p:sp>
      <p:sp>
        <p:nvSpPr>
          <p:cNvPr name="TextBox 10" id="10"/>
          <p:cNvSpPr txBox="true"/>
          <p:nvPr/>
        </p:nvSpPr>
        <p:spPr>
          <a:xfrm rot="0">
            <a:off x="2827378" y="5359065"/>
            <a:ext cx="1020044" cy="668788"/>
          </a:xfrm>
          <a:prstGeom prst="rect">
            <a:avLst/>
          </a:prstGeom>
        </p:spPr>
        <p:txBody>
          <a:bodyPr anchor="t" rtlCol="false" tIns="0" lIns="0" bIns="0" rIns="0">
            <a:spAutoFit/>
          </a:bodyPr>
          <a:lstStyle/>
          <a:p>
            <a:pPr algn="ctr">
              <a:lnSpc>
                <a:spcPts val="5378"/>
              </a:lnSpc>
            </a:pPr>
            <a:r>
              <a:rPr lang="en-US" sz="3841">
                <a:solidFill>
                  <a:srgbClr val="545454"/>
                </a:solidFill>
                <a:latin typeface="Gochi Hand"/>
                <a:ea typeface="Gochi Hand"/>
                <a:cs typeface="Gochi Hand"/>
                <a:sym typeface="Gochi Hand"/>
              </a:rPr>
              <a:t>01</a:t>
            </a:r>
          </a:p>
        </p:txBody>
      </p:sp>
      <p:grpSp>
        <p:nvGrpSpPr>
          <p:cNvPr name="Group 11" id="11"/>
          <p:cNvGrpSpPr/>
          <p:nvPr/>
        </p:nvGrpSpPr>
        <p:grpSpPr>
          <a:xfrm rot="0">
            <a:off x="8551179" y="5143500"/>
            <a:ext cx="1185642" cy="1185642"/>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sp>
        <p:sp>
          <p:nvSpPr>
            <p:cNvPr name="TextBox 13" id="13"/>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14" id="14"/>
          <p:cNvSpPr txBox="true"/>
          <p:nvPr/>
        </p:nvSpPr>
        <p:spPr>
          <a:xfrm rot="0">
            <a:off x="8633978" y="5359065"/>
            <a:ext cx="1020044" cy="668788"/>
          </a:xfrm>
          <a:prstGeom prst="rect">
            <a:avLst/>
          </a:prstGeom>
        </p:spPr>
        <p:txBody>
          <a:bodyPr anchor="t" rtlCol="false" tIns="0" lIns="0" bIns="0" rIns="0">
            <a:spAutoFit/>
          </a:bodyPr>
          <a:lstStyle/>
          <a:p>
            <a:pPr algn="ctr">
              <a:lnSpc>
                <a:spcPts val="5378"/>
              </a:lnSpc>
            </a:pPr>
            <a:r>
              <a:rPr lang="en-US" sz="3841">
                <a:solidFill>
                  <a:srgbClr val="545454"/>
                </a:solidFill>
                <a:latin typeface="Gochi Hand"/>
                <a:ea typeface="Gochi Hand"/>
                <a:cs typeface="Gochi Hand"/>
                <a:sym typeface="Gochi Hand"/>
              </a:rPr>
              <a:t>02</a:t>
            </a:r>
          </a:p>
        </p:txBody>
      </p:sp>
      <p:grpSp>
        <p:nvGrpSpPr>
          <p:cNvPr name="Group 15" id="15"/>
          <p:cNvGrpSpPr/>
          <p:nvPr/>
        </p:nvGrpSpPr>
        <p:grpSpPr>
          <a:xfrm rot="0">
            <a:off x="14340178" y="5143500"/>
            <a:ext cx="1185642" cy="1185642"/>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sp>
        <p:sp>
          <p:nvSpPr>
            <p:cNvPr name="TextBox 17" id="17"/>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18" id="18"/>
          <p:cNvSpPr txBox="true"/>
          <p:nvPr/>
        </p:nvSpPr>
        <p:spPr>
          <a:xfrm rot="0">
            <a:off x="14422977" y="5359065"/>
            <a:ext cx="1020044" cy="668788"/>
          </a:xfrm>
          <a:prstGeom prst="rect">
            <a:avLst/>
          </a:prstGeom>
        </p:spPr>
        <p:txBody>
          <a:bodyPr anchor="t" rtlCol="false" tIns="0" lIns="0" bIns="0" rIns="0">
            <a:spAutoFit/>
          </a:bodyPr>
          <a:lstStyle/>
          <a:p>
            <a:pPr algn="ctr">
              <a:lnSpc>
                <a:spcPts val="5378"/>
              </a:lnSpc>
            </a:pPr>
            <a:r>
              <a:rPr lang="en-US" sz="3841">
                <a:solidFill>
                  <a:srgbClr val="545454"/>
                </a:solidFill>
                <a:latin typeface="Gochi Hand"/>
                <a:ea typeface="Gochi Hand"/>
                <a:cs typeface="Gochi Hand"/>
                <a:sym typeface="Gochi Hand"/>
              </a:rPr>
              <a:t>03</a:t>
            </a:r>
          </a:p>
        </p:txBody>
      </p:sp>
      <p:sp>
        <p:nvSpPr>
          <p:cNvPr name="Freeform 19" id="19"/>
          <p:cNvSpPr/>
          <p:nvPr/>
        </p:nvSpPr>
        <p:spPr>
          <a:xfrm flipH="false" flipV="false" rot="0">
            <a:off x="-7220715" y="-1840373"/>
            <a:ext cx="16230600" cy="3550444"/>
          </a:xfrm>
          <a:custGeom>
            <a:avLst/>
            <a:gdLst/>
            <a:ahLst/>
            <a:cxnLst/>
            <a:rect r="r" b="b" t="t" l="l"/>
            <a:pathLst>
              <a:path h="3550444" w="16230600">
                <a:moveTo>
                  <a:pt x="0" y="0"/>
                </a:moveTo>
                <a:lnTo>
                  <a:pt x="16230600" y="0"/>
                </a:lnTo>
                <a:lnTo>
                  <a:pt x="16230600" y="3550444"/>
                </a:lnTo>
                <a:lnTo>
                  <a:pt x="0" y="3550444"/>
                </a:lnTo>
                <a:lnTo>
                  <a:pt x="0" y="0"/>
                </a:lnTo>
                <a:close/>
              </a:path>
            </a:pathLst>
          </a:custGeom>
          <a:blipFill>
            <a:blip r:embed="rId2"/>
            <a:stretch>
              <a:fillRect l="0" t="0" r="0" b="0"/>
            </a:stretch>
          </a:blipFill>
        </p:spPr>
      </p:sp>
      <p:sp>
        <p:nvSpPr>
          <p:cNvPr name="Freeform 20" id="20"/>
          <p:cNvSpPr/>
          <p:nvPr/>
        </p:nvSpPr>
        <p:spPr>
          <a:xfrm flipH="false" flipV="false" rot="-653790">
            <a:off x="4471450" y="-1788537"/>
            <a:ext cx="16230600" cy="3550444"/>
          </a:xfrm>
          <a:custGeom>
            <a:avLst/>
            <a:gdLst/>
            <a:ahLst/>
            <a:cxnLst/>
            <a:rect r="r" b="b" t="t" l="l"/>
            <a:pathLst>
              <a:path h="3550444" w="16230600">
                <a:moveTo>
                  <a:pt x="0" y="0"/>
                </a:moveTo>
                <a:lnTo>
                  <a:pt x="16230600" y="0"/>
                </a:lnTo>
                <a:lnTo>
                  <a:pt x="16230600" y="3550443"/>
                </a:lnTo>
                <a:lnTo>
                  <a:pt x="0" y="3550443"/>
                </a:lnTo>
                <a:lnTo>
                  <a:pt x="0" y="0"/>
                </a:lnTo>
                <a:close/>
              </a:path>
            </a:pathLst>
          </a:custGeom>
          <a:blipFill>
            <a:blip r:embed="rId2"/>
            <a:stretch>
              <a:fillRect l="0" t="0" r="0" b="0"/>
            </a:stretch>
          </a:blipFill>
        </p:spPr>
      </p:sp>
      <p:sp>
        <p:nvSpPr>
          <p:cNvPr name="Freeform 21" id="21"/>
          <p:cNvSpPr/>
          <p:nvPr/>
        </p:nvSpPr>
        <p:spPr>
          <a:xfrm flipH="false" flipV="false" rot="-10800000">
            <a:off x="-6900406" y="9235980"/>
            <a:ext cx="16230600" cy="5843016"/>
          </a:xfrm>
          <a:custGeom>
            <a:avLst/>
            <a:gdLst/>
            <a:ahLst/>
            <a:cxnLst/>
            <a:rect r="r" b="b" t="t" l="l"/>
            <a:pathLst>
              <a:path h="5843016" w="16230600">
                <a:moveTo>
                  <a:pt x="0" y="0"/>
                </a:moveTo>
                <a:lnTo>
                  <a:pt x="16230600" y="0"/>
                </a:lnTo>
                <a:lnTo>
                  <a:pt x="16230600" y="5843016"/>
                </a:lnTo>
                <a:lnTo>
                  <a:pt x="0" y="5843016"/>
                </a:lnTo>
                <a:lnTo>
                  <a:pt x="0" y="0"/>
                </a:lnTo>
                <a:close/>
              </a:path>
            </a:pathLst>
          </a:custGeom>
          <a:blipFill>
            <a:blip r:embed="rId3"/>
            <a:stretch>
              <a:fillRect l="0" t="0" r="0" b="0"/>
            </a:stretch>
          </a:blipFill>
        </p:spPr>
      </p:sp>
      <p:sp>
        <p:nvSpPr>
          <p:cNvPr name="Freeform 22" id="22"/>
          <p:cNvSpPr/>
          <p:nvPr/>
        </p:nvSpPr>
        <p:spPr>
          <a:xfrm flipH="false" flipV="false" rot="-10800000">
            <a:off x="3766808" y="8834949"/>
            <a:ext cx="16230600" cy="5843016"/>
          </a:xfrm>
          <a:custGeom>
            <a:avLst/>
            <a:gdLst/>
            <a:ahLst/>
            <a:cxnLst/>
            <a:rect r="r" b="b" t="t" l="l"/>
            <a:pathLst>
              <a:path h="5843016" w="16230600">
                <a:moveTo>
                  <a:pt x="0" y="0"/>
                </a:moveTo>
                <a:lnTo>
                  <a:pt x="16230600" y="0"/>
                </a:lnTo>
                <a:lnTo>
                  <a:pt x="16230600" y="5843016"/>
                </a:lnTo>
                <a:lnTo>
                  <a:pt x="0" y="5843016"/>
                </a:lnTo>
                <a:lnTo>
                  <a:pt x="0" y="0"/>
                </a:lnTo>
                <a:close/>
              </a:path>
            </a:pathLst>
          </a:custGeom>
          <a:blipFill>
            <a:blip r:embed="rId3"/>
            <a:stretch>
              <a:fillRect l="0" t="0" r="0" b="0"/>
            </a:stretch>
          </a:blipFill>
        </p:spPr>
      </p:sp>
      <p:sp>
        <p:nvSpPr>
          <p:cNvPr name="TextBox 23" id="23"/>
          <p:cNvSpPr txBox="true"/>
          <p:nvPr/>
        </p:nvSpPr>
        <p:spPr>
          <a:xfrm rot="0">
            <a:off x="800365" y="7296296"/>
            <a:ext cx="4617401" cy="1047750"/>
          </a:xfrm>
          <a:prstGeom prst="rect">
            <a:avLst/>
          </a:prstGeom>
        </p:spPr>
        <p:txBody>
          <a:bodyPr anchor="t" rtlCol="false" tIns="0" lIns="0" bIns="0" rIns="0">
            <a:spAutoFit/>
          </a:bodyPr>
          <a:lstStyle/>
          <a:p>
            <a:pPr algn="ctr">
              <a:lnSpc>
                <a:spcPts val="4200"/>
              </a:lnSpc>
            </a:pPr>
            <a:r>
              <a:rPr lang="en-US" sz="3000">
                <a:solidFill>
                  <a:srgbClr val="FFFFFF"/>
                </a:solidFill>
                <a:latin typeface="One Little Font"/>
                <a:ea typeface="One Little Font"/>
                <a:cs typeface="One Little Font"/>
                <a:sym typeface="One Little Font"/>
              </a:rPr>
              <a:t>Componente que cambia de estado</a:t>
            </a:r>
          </a:p>
        </p:txBody>
      </p:sp>
      <p:sp>
        <p:nvSpPr>
          <p:cNvPr name="TextBox 24" id="24"/>
          <p:cNvSpPr txBox="true"/>
          <p:nvPr/>
        </p:nvSpPr>
        <p:spPr>
          <a:xfrm rot="0">
            <a:off x="7135661" y="6717835"/>
            <a:ext cx="4617401" cy="514350"/>
          </a:xfrm>
          <a:prstGeom prst="rect">
            <a:avLst/>
          </a:prstGeom>
        </p:spPr>
        <p:txBody>
          <a:bodyPr anchor="t" rtlCol="false" tIns="0" lIns="0" bIns="0" rIns="0">
            <a:spAutoFit/>
          </a:bodyPr>
          <a:lstStyle/>
          <a:p>
            <a:pPr algn="ctr">
              <a:lnSpc>
                <a:spcPts val="4200"/>
              </a:lnSpc>
            </a:pPr>
            <a:r>
              <a:rPr lang="en-US" sz="3000">
                <a:solidFill>
                  <a:srgbClr val="FFFFFF"/>
                </a:solidFill>
                <a:latin typeface="One Little Font"/>
                <a:ea typeface="One Little Font"/>
                <a:cs typeface="One Little Font"/>
                <a:sym typeface="One Little Font"/>
              </a:rPr>
              <a:t>AbstractState</a:t>
            </a:r>
          </a:p>
        </p:txBody>
      </p:sp>
      <p:sp>
        <p:nvSpPr>
          <p:cNvPr name="TextBox 25" id="25"/>
          <p:cNvSpPr txBox="true"/>
          <p:nvPr/>
        </p:nvSpPr>
        <p:spPr>
          <a:xfrm rot="0">
            <a:off x="6907325" y="7341357"/>
            <a:ext cx="4617401" cy="514350"/>
          </a:xfrm>
          <a:prstGeom prst="rect">
            <a:avLst/>
          </a:prstGeom>
        </p:spPr>
        <p:txBody>
          <a:bodyPr anchor="t" rtlCol="false" tIns="0" lIns="0" bIns="0" rIns="0">
            <a:spAutoFit/>
          </a:bodyPr>
          <a:lstStyle/>
          <a:p>
            <a:pPr algn="ctr">
              <a:lnSpc>
                <a:spcPts val="4200"/>
              </a:lnSpc>
            </a:pPr>
            <a:r>
              <a:rPr lang="en-US" sz="3000">
                <a:solidFill>
                  <a:srgbClr val="FFFFFF"/>
                </a:solidFill>
                <a:latin typeface="One Little Font"/>
                <a:ea typeface="One Little Font"/>
                <a:cs typeface="One Little Font"/>
                <a:sym typeface="One Little Font"/>
              </a:rPr>
              <a:t>Clase base para los estados</a:t>
            </a:r>
          </a:p>
        </p:txBody>
      </p:sp>
      <p:sp>
        <p:nvSpPr>
          <p:cNvPr name="TextBox 26" id="26"/>
          <p:cNvSpPr txBox="true"/>
          <p:nvPr/>
        </p:nvSpPr>
        <p:spPr>
          <a:xfrm rot="0">
            <a:off x="12984402" y="6717835"/>
            <a:ext cx="4617401" cy="514350"/>
          </a:xfrm>
          <a:prstGeom prst="rect">
            <a:avLst/>
          </a:prstGeom>
        </p:spPr>
        <p:txBody>
          <a:bodyPr anchor="t" rtlCol="false" tIns="0" lIns="0" bIns="0" rIns="0">
            <a:spAutoFit/>
          </a:bodyPr>
          <a:lstStyle/>
          <a:p>
            <a:pPr algn="ctr">
              <a:lnSpc>
                <a:spcPts val="4200"/>
              </a:lnSpc>
            </a:pPr>
            <a:r>
              <a:rPr lang="en-US" sz="3000">
                <a:solidFill>
                  <a:srgbClr val="FFFFFF"/>
                </a:solidFill>
                <a:latin typeface="One Little Font"/>
                <a:ea typeface="One Little Font"/>
                <a:cs typeface="One Little Font"/>
                <a:sym typeface="One Little Font"/>
              </a:rPr>
              <a:t>ConcreteState</a:t>
            </a:r>
          </a:p>
        </p:txBody>
      </p:sp>
      <p:sp>
        <p:nvSpPr>
          <p:cNvPr name="TextBox 27" id="27"/>
          <p:cNvSpPr txBox="true"/>
          <p:nvPr/>
        </p:nvSpPr>
        <p:spPr>
          <a:xfrm rot="0">
            <a:off x="12756067" y="7341357"/>
            <a:ext cx="4617401" cy="1581150"/>
          </a:xfrm>
          <a:prstGeom prst="rect">
            <a:avLst/>
          </a:prstGeom>
        </p:spPr>
        <p:txBody>
          <a:bodyPr anchor="t" rtlCol="false" tIns="0" lIns="0" bIns="0" rIns="0">
            <a:spAutoFit/>
          </a:bodyPr>
          <a:lstStyle/>
          <a:p>
            <a:pPr algn="ctr">
              <a:lnSpc>
                <a:spcPts val="4200"/>
              </a:lnSpc>
            </a:pPr>
            <a:r>
              <a:rPr lang="en-US" sz="3000">
                <a:solidFill>
                  <a:srgbClr val="FFFFFF"/>
                </a:solidFill>
                <a:latin typeface="One Little Font"/>
                <a:ea typeface="One Little Font"/>
                <a:cs typeface="One Little Font"/>
                <a:sym typeface="One Little Font"/>
              </a:rPr>
              <a:t>Clases que representan cada estado específico</a:t>
            </a:r>
          </a:p>
          <a:p>
            <a:pPr algn="ctr">
              <a:lnSpc>
                <a:spcPts val="4200"/>
              </a:lnSpc>
            </a:pP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545454"/>
        </a:solidFill>
      </p:bgPr>
    </p:bg>
    <p:spTree>
      <p:nvGrpSpPr>
        <p:cNvPr id="1" name=""/>
        <p:cNvGrpSpPr/>
        <p:nvPr/>
      </p:nvGrpSpPr>
      <p:grpSpPr>
        <a:xfrm>
          <a:off x="0" y="0"/>
          <a:ext cx="0" cy="0"/>
          <a:chOff x="0" y="0"/>
          <a:chExt cx="0" cy="0"/>
        </a:xfrm>
      </p:grpSpPr>
      <p:sp>
        <p:nvSpPr>
          <p:cNvPr name="Freeform 2" id="2"/>
          <p:cNvSpPr/>
          <p:nvPr/>
        </p:nvSpPr>
        <p:spPr>
          <a:xfrm flipH="false" flipV="false" rot="0">
            <a:off x="4492211" y="1219422"/>
            <a:ext cx="9263034" cy="2818609"/>
          </a:xfrm>
          <a:custGeom>
            <a:avLst/>
            <a:gdLst/>
            <a:ahLst/>
            <a:cxnLst/>
            <a:rect r="r" b="b" t="t" l="l"/>
            <a:pathLst>
              <a:path h="2818609" w="9263034">
                <a:moveTo>
                  <a:pt x="0" y="0"/>
                </a:moveTo>
                <a:lnTo>
                  <a:pt x="9263034" y="0"/>
                </a:lnTo>
                <a:lnTo>
                  <a:pt x="9263034" y="2818609"/>
                </a:lnTo>
                <a:lnTo>
                  <a:pt x="0" y="2818609"/>
                </a:lnTo>
                <a:lnTo>
                  <a:pt x="0" y="0"/>
                </a:lnTo>
                <a:close/>
              </a:path>
            </a:pathLst>
          </a:custGeom>
          <a:blipFill>
            <a:blip r:embed="rId2"/>
            <a:stretch>
              <a:fillRect l="0" t="0" r="0" b="0"/>
            </a:stretch>
          </a:blipFill>
        </p:spPr>
      </p:sp>
      <p:sp>
        <p:nvSpPr>
          <p:cNvPr name="TextBox 3" id="3"/>
          <p:cNvSpPr txBox="true"/>
          <p:nvPr/>
        </p:nvSpPr>
        <p:spPr>
          <a:xfrm rot="0">
            <a:off x="4492211" y="1679402"/>
            <a:ext cx="9904945" cy="1708151"/>
          </a:xfrm>
          <a:prstGeom prst="rect">
            <a:avLst/>
          </a:prstGeom>
        </p:spPr>
        <p:txBody>
          <a:bodyPr anchor="t" rtlCol="false" tIns="0" lIns="0" bIns="0" rIns="0">
            <a:spAutoFit/>
          </a:bodyPr>
          <a:lstStyle/>
          <a:p>
            <a:pPr algn="ctr">
              <a:lnSpc>
                <a:spcPts val="13999"/>
              </a:lnSpc>
            </a:pPr>
            <a:r>
              <a:rPr lang="en-US" sz="9999">
                <a:solidFill>
                  <a:srgbClr val="FFFFFF"/>
                </a:solidFill>
                <a:latin typeface="Gochi Hand"/>
                <a:ea typeface="Gochi Hand"/>
                <a:cs typeface="Gochi Hand"/>
                <a:sym typeface="Gochi Hand"/>
              </a:rPr>
              <a:t>COLABORACIONES </a:t>
            </a:r>
          </a:p>
        </p:txBody>
      </p:sp>
      <p:sp>
        <p:nvSpPr>
          <p:cNvPr name="TextBox 4" id="4"/>
          <p:cNvSpPr txBox="true"/>
          <p:nvPr/>
        </p:nvSpPr>
        <p:spPr>
          <a:xfrm rot="0">
            <a:off x="5117991" y="5067300"/>
            <a:ext cx="9279165" cy="2124509"/>
          </a:xfrm>
          <a:prstGeom prst="rect">
            <a:avLst/>
          </a:prstGeom>
        </p:spPr>
        <p:txBody>
          <a:bodyPr anchor="t" rtlCol="false" tIns="0" lIns="0" bIns="0" rIns="0">
            <a:spAutoFit/>
          </a:bodyPr>
          <a:lstStyle/>
          <a:p>
            <a:pPr algn="ctr">
              <a:lnSpc>
                <a:spcPts val="5675"/>
              </a:lnSpc>
            </a:pPr>
            <a:r>
              <a:rPr lang="en-US" sz="4053">
                <a:solidFill>
                  <a:srgbClr val="FFFFFF"/>
                </a:solidFill>
                <a:latin typeface="One Little Font"/>
                <a:ea typeface="One Little Font"/>
                <a:cs typeface="One Little Font"/>
                <a:sym typeface="One Little Font"/>
              </a:rPr>
              <a:t>El Contexto delega su comportamiento al Estado, y este puede cambiar dinámicamente modificando la referencia del estado actual</a:t>
            </a:r>
          </a:p>
        </p:txBody>
      </p:sp>
      <p:sp>
        <p:nvSpPr>
          <p:cNvPr name="Freeform 5" id="5"/>
          <p:cNvSpPr/>
          <p:nvPr/>
        </p:nvSpPr>
        <p:spPr>
          <a:xfrm flipH="false" flipV="false" rot="-7925933">
            <a:off x="9577605" y="3100334"/>
            <a:ext cx="16230600" cy="3550444"/>
          </a:xfrm>
          <a:custGeom>
            <a:avLst/>
            <a:gdLst/>
            <a:ahLst/>
            <a:cxnLst/>
            <a:rect r="r" b="b" t="t" l="l"/>
            <a:pathLst>
              <a:path h="3550444" w="16230600">
                <a:moveTo>
                  <a:pt x="0" y="0"/>
                </a:moveTo>
                <a:lnTo>
                  <a:pt x="16230600" y="0"/>
                </a:lnTo>
                <a:lnTo>
                  <a:pt x="16230600" y="3550444"/>
                </a:lnTo>
                <a:lnTo>
                  <a:pt x="0" y="3550444"/>
                </a:lnTo>
                <a:lnTo>
                  <a:pt x="0" y="0"/>
                </a:lnTo>
                <a:close/>
              </a:path>
            </a:pathLst>
          </a:custGeom>
          <a:blipFill>
            <a:blip r:embed="rId3"/>
            <a:stretch>
              <a:fillRect l="0" t="0" r="0" b="0"/>
            </a:stretch>
          </a:blipFill>
        </p:spPr>
      </p:sp>
      <p:sp>
        <p:nvSpPr>
          <p:cNvPr name="Freeform 6" id="6"/>
          <p:cNvSpPr/>
          <p:nvPr/>
        </p:nvSpPr>
        <p:spPr>
          <a:xfrm flipH="false" flipV="false" rot="-8100000">
            <a:off x="-7370482" y="6437856"/>
            <a:ext cx="16230600" cy="3550444"/>
          </a:xfrm>
          <a:custGeom>
            <a:avLst/>
            <a:gdLst/>
            <a:ahLst/>
            <a:cxnLst/>
            <a:rect r="r" b="b" t="t" l="l"/>
            <a:pathLst>
              <a:path h="3550444" w="16230600">
                <a:moveTo>
                  <a:pt x="0" y="0"/>
                </a:moveTo>
                <a:lnTo>
                  <a:pt x="16230600" y="0"/>
                </a:lnTo>
                <a:lnTo>
                  <a:pt x="16230600" y="3550443"/>
                </a:lnTo>
                <a:lnTo>
                  <a:pt x="0" y="3550443"/>
                </a:lnTo>
                <a:lnTo>
                  <a:pt x="0" y="0"/>
                </a:lnTo>
                <a:close/>
              </a:path>
            </a:pathLst>
          </a:custGeom>
          <a:blipFill>
            <a:blip r:embed="rId3"/>
            <a:stretch>
              <a:fillRect l="0" t="0" r="0" b="0"/>
            </a:stretch>
          </a:blipFill>
        </p:spPr>
      </p:sp>
      <p:sp>
        <p:nvSpPr>
          <p:cNvPr name="Freeform 7" id="7"/>
          <p:cNvSpPr/>
          <p:nvPr/>
        </p:nvSpPr>
        <p:spPr>
          <a:xfrm flipH="false" flipV="false" rot="-653790">
            <a:off x="-11927652" y="-1014486"/>
            <a:ext cx="16230600" cy="3550444"/>
          </a:xfrm>
          <a:custGeom>
            <a:avLst/>
            <a:gdLst/>
            <a:ahLst/>
            <a:cxnLst/>
            <a:rect r="r" b="b" t="t" l="l"/>
            <a:pathLst>
              <a:path h="3550444" w="16230600">
                <a:moveTo>
                  <a:pt x="0" y="0"/>
                </a:moveTo>
                <a:lnTo>
                  <a:pt x="16230600" y="0"/>
                </a:lnTo>
                <a:lnTo>
                  <a:pt x="16230600" y="3550443"/>
                </a:lnTo>
                <a:lnTo>
                  <a:pt x="0" y="3550443"/>
                </a:lnTo>
                <a:lnTo>
                  <a:pt x="0" y="0"/>
                </a:lnTo>
                <a:close/>
              </a:path>
            </a:pathLst>
          </a:custGeom>
          <a:blipFill>
            <a:blip r:embed="rId3"/>
            <a:stretch>
              <a:fillRect l="0" t="0" r="0" b="0"/>
            </a:stretch>
          </a:blipFill>
        </p:spPr>
      </p:sp>
      <p:sp>
        <p:nvSpPr>
          <p:cNvPr name="Freeform 8" id="8"/>
          <p:cNvSpPr/>
          <p:nvPr/>
        </p:nvSpPr>
        <p:spPr>
          <a:xfrm flipH="false" flipV="false" rot="-10800000">
            <a:off x="3766808" y="8834949"/>
            <a:ext cx="16230600" cy="5843016"/>
          </a:xfrm>
          <a:custGeom>
            <a:avLst/>
            <a:gdLst/>
            <a:ahLst/>
            <a:cxnLst/>
            <a:rect r="r" b="b" t="t" l="l"/>
            <a:pathLst>
              <a:path h="5843016" w="16230600">
                <a:moveTo>
                  <a:pt x="0" y="0"/>
                </a:moveTo>
                <a:lnTo>
                  <a:pt x="16230600" y="0"/>
                </a:lnTo>
                <a:lnTo>
                  <a:pt x="16230600" y="5843016"/>
                </a:lnTo>
                <a:lnTo>
                  <a:pt x="0" y="5843016"/>
                </a:lnTo>
                <a:lnTo>
                  <a:pt x="0" y="0"/>
                </a:lnTo>
                <a:close/>
              </a:path>
            </a:pathLst>
          </a:custGeom>
          <a:blipFill>
            <a:blip r:embed="rId4"/>
            <a:stretch>
              <a:fillRect l="0" t="0" r="0" b="0"/>
            </a:stretch>
          </a:blipFill>
        </p:spPr>
      </p:sp>
      <p:sp>
        <p:nvSpPr>
          <p:cNvPr name="Freeform 9" id="9"/>
          <p:cNvSpPr/>
          <p:nvPr/>
        </p:nvSpPr>
        <p:spPr>
          <a:xfrm flipH="false" flipV="false" rot="-10800000">
            <a:off x="-10602550" y="9363717"/>
            <a:ext cx="16230600" cy="5843016"/>
          </a:xfrm>
          <a:custGeom>
            <a:avLst/>
            <a:gdLst/>
            <a:ahLst/>
            <a:cxnLst/>
            <a:rect r="r" b="b" t="t" l="l"/>
            <a:pathLst>
              <a:path h="5843016" w="16230600">
                <a:moveTo>
                  <a:pt x="0" y="0"/>
                </a:moveTo>
                <a:lnTo>
                  <a:pt x="16230600" y="0"/>
                </a:lnTo>
                <a:lnTo>
                  <a:pt x="16230600" y="5843016"/>
                </a:lnTo>
                <a:lnTo>
                  <a:pt x="0" y="5843016"/>
                </a:lnTo>
                <a:lnTo>
                  <a:pt x="0" y="0"/>
                </a:lnTo>
                <a:close/>
              </a:path>
            </a:pathLst>
          </a:custGeom>
          <a:blipFill>
            <a:blip r:embed="rId4"/>
            <a:stretch>
              <a:fillRect l="0" t="0" r="0" b="0"/>
            </a:stretch>
          </a:blipFill>
        </p:spPr>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545454"/>
        </a:solidFill>
      </p:bgPr>
    </p:bg>
    <p:spTree>
      <p:nvGrpSpPr>
        <p:cNvPr id="1" name=""/>
        <p:cNvGrpSpPr/>
        <p:nvPr/>
      </p:nvGrpSpPr>
      <p:grpSpPr>
        <a:xfrm>
          <a:off x="0" y="0"/>
          <a:ext cx="0" cy="0"/>
          <a:chOff x="0" y="0"/>
          <a:chExt cx="0" cy="0"/>
        </a:xfrm>
      </p:grpSpPr>
      <p:sp>
        <p:nvSpPr>
          <p:cNvPr name="Freeform 2" id="2"/>
          <p:cNvSpPr/>
          <p:nvPr/>
        </p:nvSpPr>
        <p:spPr>
          <a:xfrm flipH="false" flipV="false" rot="0">
            <a:off x="3844268" y="0"/>
            <a:ext cx="9263034" cy="2818609"/>
          </a:xfrm>
          <a:custGeom>
            <a:avLst/>
            <a:gdLst/>
            <a:ahLst/>
            <a:cxnLst/>
            <a:rect r="r" b="b" t="t" l="l"/>
            <a:pathLst>
              <a:path h="2818609" w="9263034">
                <a:moveTo>
                  <a:pt x="0" y="0"/>
                </a:moveTo>
                <a:lnTo>
                  <a:pt x="9263033" y="0"/>
                </a:lnTo>
                <a:lnTo>
                  <a:pt x="9263033" y="2818609"/>
                </a:lnTo>
                <a:lnTo>
                  <a:pt x="0" y="2818609"/>
                </a:lnTo>
                <a:lnTo>
                  <a:pt x="0" y="0"/>
                </a:lnTo>
                <a:close/>
              </a:path>
            </a:pathLst>
          </a:custGeom>
          <a:blipFill>
            <a:blip r:embed="rId2"/>
            <a:stretch>
              <a:fillRect l="0" t="0" r="0" b="0"/>
            </a:stretch>
          </a:blipFill>
        </p:spPr>
      </p:sp>
      <p:sp>
        <p:nvSpPr>
          <p:cNvPr name="TextBox 3" id="3"/>
          <p:cNvSpPr txBox="true"/>
          <p:nvPr/>
        </p:nvSpPr>
        <p:spPr>
          <a:xfrm rot="0">
            <a:off x="3844268" y="857250"/>
            <a:ext cx="8864306" cy="1387474"/>
          </a:xfrm>
          <a:prstGeom prst="rect">
            <a:avLst/>
          </a:prstGeom>
        </p:spPr>
        <p:txBody>
          <a:bodyPr anchor="t" rtlCol="false" tIns="0" lIns="0" bIns="0" rIns="0">
            <a:spAutoFit/>
          </a:bodyPr>
          <a:lstStyle/>
          <a:p>
            <a:pPr algn="ctr">
              <a:lnSpc>
                <a:spcPts val="11200"/>
              </a:lnSpc>
            </a:pPr>
            <a:r>
              <a:rPr lang="en-US" sz="8000">
                <a:solidFill>
                  <a:srgbClr val="FFFFFF"/>
                </a:solidFill>
                <a:latin typeface="Gochi Hand"/>
                <a:ea typeface="Gochi Hand"/>
                <a:cs typeface="Gochi Hand"/>
                <a:sym typeface="Gochi Hand"/>
              </a:rPr>
              <a:t>Codigo de ejemplo</a:t>
            </a:r>
          </a:p>
        </p:txBody>
      </p:sp>
      <p:sp>
        <p:nvSpPr>
          <p:cNvPr name="TextBox 4" id="4"/>
          <p:cNvSpPr txBox="true"/>
          <p:nvPr/>
        </p:nvSpPr>
        <p:spPr>
          <a:xfrm rot="0">
            <a:off x="3772727" y="3229671"/>
            <a:ext cx="10742546" cy="6415406"/>
          </a:xfrm>
          <a:prstGeom prst="rect">
            <a:avLst/>
          </a:prstGeom>
        </p:spPr>
        <p:txBody>
          <a:bodyPr anchor="t" rtlCol="false" tIns="0" lIns="0" bIns="0" rIns="0">
            <a:spAutoFit/>
          </a:bodyPr>
          <a:lstStyle/>
          <a:p>
            <a:pPr algn="l">
              <a:lnSpc>
                <a:spcPts val="3919"/>
              </a:lnSpc>
            </a:pPr>
            <a:r>
              <a:rPr lang="en-US" sz="2799">
                <a:solidFill>
                  <a:srgbClr val="FFFFFF"/>
                </a:solidFill>
                <a:latin typeface="One Little Font"/>
                <a:ea typeface="One Little Font"/>
                <a:cs typeface="One Little Font"/>
                <a:sym typeface="One Little Font"/>
              </a:rPr>
              <a:t>abstract class Estado { </a:t>
            </a:r>
          </a:p>
          <a:p>
            <a:pPr algn="l">
              <a:lnSpc>
                <a:spcPts val="3919"/>
              </a:lnSpc>
            </a:pPr>
            <a:r>
              <a:rPr lang="en-US" sz="2799">
                <a:solidFill>
                  <a:srgbClr val="FFFFFF"/>
                </a:solidFill>
                <a:latin typeface="One Little Font"/>
                <a:ea typeface="One Little Font"/>
                <a:cs typeface="One Little Font"/>
                <a:sym typeface="One Little Font"/>
              </a:rPr>
              <a:t>   void manejar(Contexto contexto) {} </a:t>
            </a:r>
          </a:p>
          <a:p>
            <a:pPr algn="l">
              <a:lnSpc>
                <a:spcPts val="3919"/>
              </a:lnSpc>
            </a:pPr>
            <a:r>
              <a:rPr lang="en-US" sz="2799">
                <a:solidFill>
                  <a:srgbClr val="FFFFFF"/>
                </a:solidFill>
                <a:latin typeface="One Little Font"/>
                <a:ea typeface="One Little Font"/>
                <a:cs typeface="One Little Font"/>
                <a:sym typeface="One Little Font"/>
              </a:rPr>
              <a:t>} </a:t>
            </a:r>
          </a:p>
          <a:p>
            <a:pPr algn="l">
              <a:lnSpc>
                <a:spcPts val="3919"/>
              </a:lnSpc>
            </a:pPr>
            <a:r>
              <a:rPr lang="en-US" sz="2799">
                <a:solidFill>
                  <a:srgbClr val="FFFFFF"/>
                </a:solidFill>
                <a:latin typeface="One Little Font"/>
                <a:ea typeface="One Little Font"/>
                <a:cs typeface="One Little Font"/>
                <a:sym typeface="One Little Font"/>
              </a:rPr>
              <a:t>  </a:t>
            </a:r>
          </a:p>
          <a:p>
            <a:pPr algn="l">
              <a:lnSpc>
                <a:spcPts val="3919"/>
              </a:lnSpc>
            </a:pPr>
            <a:r>
              <a:rPr lang="en-US" sz="2799">
                <a:solidFill>
                  <a:srgbClr val="FFFFFF"/>
                </a:solidFill>
                <a:latin typeface="One Little Font"/>
                <a:ea typeface="One Little Font"/>
                <a:cs typeface="One Little Font"/>
                <a:sym typeface="One Little Font"/>
              </a:rPr>
              <a:t>class EstadoA extends Estado { </a:t>
            </a:r>
          </a:p>
          <a:p>
            <a:pPr algn="l">
              <a:lnSpc>
                <a:spcPts val="3919"/>
              </a:lnSpc>
            </a:pPr>
            <a:r>
              <a:rPr lang="en-US" sz="2799">
                <a:solidFill>
                  <a:srgbClr val="FFFFFF"/>
                </a:solidFill>
                <a:latin typeface="One Little Font"/>
                <a:ea typeface="One Little Font"/>
                <a:cs typeface="One Little Font"/>
                <a:sym typeface="One Little Font"/>
              </a:rPr>
              <a:t>   @Override </a:t>
            </a:r>
          </a:p>
          <a:p>
            <a:pPr algn="l">
              <a:lnSpc>
                <a:spcPts val="3919"/>
              </a:lnSpc>
            </a:pPr>
            <a:r>
              <a:rPr lang="en-US" sz="2799">
                <a:solidFill>
                  <a:srgbClr val="FFFFFF"/>
                </a:solidFill>
                <a:latin typeface="One Little Font"/>
                <a:ea typeface="One Little Font"/>
                <a:cs typeface="One Little Font"/>
                <a:sym typeface="One Little Font"/>
              </a:rPr>
              <a:t>   void manejar(Contexto contexto) { </a:t>
            </a:r>
          </a:p>
          <a:p>
            <a:pPr algn="l">
              <a:lnSpc>
                <a:spcPts val="3919"/>
              </a:lnSpc>
            </a:pPr>
            <a:r>
              <a:rPr lang="en-US" sz="2799">
                <a:solidFill>
                  <a:srgbClr val="FFFFFF"/>
                </a:solidFill>
                <a:latin typeface="One Little Font"/>
                <a:ea typeface="One Little Font"/>
                <a:cs typeface="One Little Font"/>
                <a:sym typeface="One Little Font"/>
              </a:rPr>
              <a:t>       System.out.println("Estado A activo, cambiando a B"); </a:t>
            </a:r>
          </a:p>
          <a:p>
            <a:pPr algn="l">
              <a:lnSpc>
                <a:spcPts val="3919"/>
              </a:lnSpc>
            </a:pPr>
            <a:r>
              <a:rPr lang="en-US" sz="2799">
                <a:solidFill>
                  <a:srgbClr val="FFFFFF"/>
                </a:solidFill>
                <a:latin typeface="One Little Font"/>
                <a:ea typeface="One Little Font"/>
                <a:cs typeface="One Little Font"/>
                <a:sym typeface="One Little Font"/>
              </a:rPr>
              <a:t>       contexto.setEstado(new EstadoB()); </a:t>
            </a:r>
          </a:p>
          <a:p>
            <a:pPr algn="l">
              <a:lnSpc>
                <a:spcPts val="3919"/>
              </a:lnSpc>
            </a:pPr>
            <a:r>
              <a:rPr lang="en-US" sz="2799">
                <a:solidFill>
                  <a:srgbClr val="FFFFFF"/>
                </a:solidFill>
                <a:latin typeface="One Little Font"/>
                <a:ea typeface="One Little Font"/>
                <a:cs typeface="One Little Font"/>
                <a:sym typeface="One Little Font"/>
              </a:rPr>
              <a:t>   } </a:t>
            </a:r>
          </a:p>
          <a:p>
            <a:pPr algn="l">
              <a:lnSpc>
                <a:spcPts val="3919"/>
              </a:lnSpc>
            </a:pPr>
            <a:r>
              <a:rPr lang="en-US" sz="2799">
                <a:solidFill>
                  <a:srgbClr val="FFFFFF"/>
                </a:solidFill>
                <a:latin typeface="One Little Font"/>
                <a:ea typeface="One Little Font"/>
                <a:cs typeface="One Little Font"/>
                <a:sym typeface="One Little Font"/>
              </a:rPr>
              <a:t>} </a:t>
            </a:r>
          </a:p>
          <a:p>
            <a:pPr algn="l">
              <a:lnSpc>
                <a:spcPts val="3919"/>
              </a:lnSpc>
            </a:pPr>
            <a:r>
              <a:rPr lang="en-US" sz="2799">
                <a:solidFill>
                  <a:srgbClr val="FFFFFF"/>
                </a:solidFill>
                <a:latin typeface="One Little Font"/>
                <a:ea typeface="One Little Font"/>
                <a:cs typeface="One Little Font"/>
                <a:sym typeface="One Little Font"/>
              </a:rPr>
              <a:t>  </a:t>
            </a:r>
          </a:p>
          <a:p>
            <a:pPr algn="l">
              <a:lnSpc>
                <a:spcPts val="3919"/>
              </a:lnSpc>
            </a:pPr>
          </a:p>
        </p:txBody>
      </p:sp>
      <p:sp>
        <p:nvSpPr>
          <p:cNvPr name="Freeform 5" id="5"/>
          <p:cNvSpPr/>
          <p:nvPr/>
        </p:nvSpPr>
        <p:spPr>
          <a:xfrm flipH="false" flipV="false" rot="8840085">
            <a:off x="-9505238" y="-365917"/>
            <a:ext cx="16230600" cy="3550444"/>
          </a:xfrm>
          <a:custGeom>
            <a:avLst/>
            <a:gdLst/>
            <a:ahLst/>
            <a:cxnLst/>
            <a:rect r="r" b="b" t="t" l="l"/>
            <a:pathLst>
              <a:path h="3550444" w="16230600">
                <a:moveTo>
                  <a:pt x="0" y="0"/>
                </a:moveTo>
                <a:lnTo>
                  <a:pt x="16230600" y="0"/>
                </a:lnTo>
                <a:lnTo>
                  <a:pt x="16230600" y="3550443"/>
                </a:lnTo>
                <a:lnTo>
                  <a:pt x="0" y="3550443"/>
                </a:lnTo>
                <a:lnTo>
                  <a:pt x="0" y="0"/>
                </a:lnTo>
                <a:close/>
              </a:path>
            </a:pathLst>
          </a:custGeom>
          <a:blipFill>
            <a:blip r:embed="rId3"/>
            <a:stretch>
              <a:fillRect l="0" t="0" r="0" b="0"/>
            </a:stretch>
          </a:blipFill>
        </p:spPr>
      </p:sp>
      <p:sp>
        <p:nvSpPr>
          <p:cNvPr name="Freeform 6" id="6"/>
          <p:cNvSpPr/>
          <p:nvPr/>
        </p:nvSpPr>
        <p:spPr>
          <a:xfrm flipH="false" flipV="false" rot="-653790">
            <a:off x="8124547" y="-1775222"/>
            <a:ext cx="16230600" cy="3550444"/>
          </a:xfrm>
          <a:custGeom>
            <a:avLst/>
            <a:gdLst/>
            <a:ahLst/>
            <a:cxnLst/>
            <a:rect r="r" b="b" t="t" l="l"/>
            <a:pathLst>
              <a:path h="3550444" w="16230600">
                <a:moveTo>
                  <a:pt x="0" y="0"/>
                </a:moveTo>
                <a:lnTo>
                  <a:pt x="16230600" y="0"/>
                </a:lnTo>
                <a:lnTo>
                  <a:pt x="16230600" y="3550444"/>
                </a:lnTo>
                <a:lnTo>
                  <a:pt x="0" y="3550444"/>
                </a:lnTo>
                <a:lnTo>
                  <a:pt x="0" y="0"/>
                </a:lnTo>
                <a:close/>
              </a:path>
            </a:pathLst>
          </a:custGeom>
          <a:blipFill>
            <a:blip r:embed="rId3"/>
            <a:stretch>
              <a:fillRect l="0" t="0" r="0" b="0"/>
            </a:stretch>
          </a:blipFill>
        </p:spPr>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545454"/>
        </a:solidFill>
      </p:bgPr>
    </p:bg>
    <p:spTree>
      <p:nvGrpSpPr>
        <p:cNvPr id="1" name=""/>
        <p:cNvGrpSpPr/>
        <p:nvPr/>
      </p:nvGrpSpPr>
      <p:grpSpPr>
        <a:xfrm>
          <a:off x="0" y="0"/>
          <a:ext cx="0" cy="0"/>
          <a:chOff x="0" y="0"/>
          <a:chExt cx="0" cy="0"/>
        </a:xfrm>
      </p:grpSpPr>
      <p:sp>
        <p:nvSpPr>
          <p:cNvPr name="TextBox 2" id="2"/>
          <p:cNvSpPr txBox="true"/>
          <p:nvPr/>
        </p:nvSpPr>
        <p:spPr>
          <a:xfrm rot="0">
            <a:off x="4215520" y="-47625"/>
            <a:ext cx="10742546" cy="10873106"/>
          </a:xfrm>
          <a:prstGeom prst="rect">
            <a:avLst/>
          </a:prstGeom>
        </p:spPr>
        <p:txBody>
          <a:bodyPr anchor="t" rtlCol="false" tIns="0" lIns="0" bIns="0" rIns="0">
            <a:spAutoFit/>
          </a:bodyPr>
          <a:lstStyle/>
          <a:p>
            <a:pPr algn="l">
              <a:lnSpc>
                <a:spcPts val="3919"/>
              </a:lnSpc>
            </a:pPr>
            <a:r>
              <a:rPr lang="en-US" sz="2799">
                <a:solidFill>
                  <a:srgbClr val="FFFFFF"/>
                </a:solidFill>
                <a:latin typeface="One Little Font"/>
                <a:ea typeface="One Little Font"/>
                <a:cs typeface="One Little Font"/>
                <a:sym typeface="One Little Font"/>
              </a:rPr>
              <a:t>class EstadoB extends Estado { </a:t>
            </a:r>
          </a:p>
          <a:p>
            <a:pPr algn="l">
              <a:lnSpc>
                <a:spcPts val="3919"/>
              </a:lnSpc>
            </a:pPr>
            <a:r>
              <a:rPr lang="en-US" sz="2799">
                <a:solidFill>
                  <a:srgbClr val="FFFFFF"/>
                </a:solidFill>
                <a:latin typeface="One Little Font"/>
                <a:ea typeface="One Little Font"/>
                <a:cs typeface="One Little Font"/>
                <a:sym typeface="One Little Font"/>
              </a:rPr>
              <a:t>   @Override </a:t>
            </a:r>
          </a:p>
          <a:p>
            <a:pPr algn="l">
              <a:lnSpc>
                <a:spcPts val="3919"/>
              </a:lnSpc>
            </a:pPr>
            <a:r>
              <a:rPr lang="en-US" sz="2799">
                <a:solidFill>
                  <a:srgbClr val="FFFFFF"/>
                </a:solidFill>
                <a:latin typeface="One Little Font"/>
                <a:ea typeface="One Little Font"/>
                <a:cs typeface="One Little Font"/>
                <a:sym typeface="One Little Font"/>
              </a:rPr>
              <a:t>   void manejar(Contexto contexto) { </a:t>
            </a:r>
          </a:p>
          <a:p>
            <a:pPr algn="l">
              <a:lnSpc>
                <a:spcPts val="3919"/>
              </a:lnSpc>
            </a:pPr>
            <a:r>
              <a:rPr lang="en-US" sz="2799">
                <a:solidFill>
                  <a:srgbClr val="FFFFFF"/>
                </a:solidFill>
                <a:latin typeface="One Little Font"/>
                <a:ea typeface="One Little Font"/>
                <a:cs typeface="One Little Font"/>
                <a:sym typeface="One Little Font"/>
              </a:rPr>
              <a:t>       System.out.println("Estado B activo, cambiando a C"); </a:t>
            </a:r>
          </a:p>
          <a:p>
            <a:pPr algn="l">
              <a:lnSpc>
                <a:spcPts val="3919"/>
              </a:lnSpc>
            </a:pPr>
            <a:r>
              <a:rPr lang="en-US" sz="2799">
                <a:solidFill>
                  <a:srgbClr val="FFFFFF"/>
                </a:solidFill>
                <a:latin typeface="One Little Font"/>
                <a:ea typeface="One Little Font"/>
                <a:cs typeface="One Little Font"/>
                <a:sym typeface="One Little Font"/>
              </a:rPr>
              <a:t>       contexto.setEstado(new EstadoC()); </a:t>
            </a:r>
          </a:p>
          <a:p>
            <a:pPr algn="l">
              <a:lnSpc>
                <a:spcPts val="3919"/>
              </a:lnSpc>
            </a:pPr>
            <a:r>
              <a:rPr lang="en-US" sz="2799">
                <a:solidFill>
                  <a:srgbClr val="FFFFFF"/>
                </a:solidFill>
                <a:latin typeface="One Little Font"/>
                <a:ea typeface="One Little Font"/>
                <a:cs typeface="One Little Font"/>
                <a:sym typeface="One Little Font"/>
              </a:rPr>
              <a:t>   } </a:t>
            </a:r>
          </a:p>
          <a:p>
            <a:pPr algn="l">
              <a:lnSpc>
                <a:spcPts val="3919"/>
              </a:lnSpc>
            </a:pPr>
            <a:r>
              <a:rPr lang="en-US" sz="2799">
                <a:solidFill>
                  <a:srgbClr val="FFFFFF"/>
                </a:solidFill>
                <a:latin typeface="One Little Font"/>
                <a:ea typeface="One Little Font"/>
                <a:cs typeface="One Little Font"/>
                <a:sym typeface="One Little Font"/>
              </a:rPr>
              <a:t>} </a:t>
            </a:r>
          </a:p>
          <a:p>
            <a:pPr algn="l">
              <a:lnSpc>
                <a:spcPts val="3919"/>
              </a:lnSpc>
            </a:pPr>
            <a:r>
              <a:rPr lang="en-US" sz="2799">
                <a:solidFill>
                  <a:srgbClr val="FFFFFF"/>
                </a:solidFill>
                <a:latin typeface="One Little Font"/>
                <a:ea typeface="One Little Font"/>
                <a:cs typeface="One Little Font"/>
                <a:sym typeface="One Little Font"/>
              </a:rPr>
              <a:t>  </a:t>
            </a:r>
          </a:p>
          <a:p>
            <a:pPr algn="l">
              <a:lnSpc>
                <a:spcPts val="3919"/>
              </a:lnSpc>
            </a:pPr>
            <a:r>
              <a:rPr lang="en-US" sz="2799">
                <a:solidFill>
                  <a:srgbClr val="FFFFFF"/>
                </a:solidFill>
                <a:latin typeface="One Little Font"/>
                <a:ea typeface="One Little Font"/>
                <a:cs typeface="One Little Font"/>
                <a:sym typeface="One Little Font"/>
              </a:rPr>
              <a:t>class EstadoC extends Estado { </a:t>
            </a:r>
          </a:p>
          <a:p>
            <a:pPr algn="l">
              <a:lnSpc>
                <a:spcPts val="3919"/>
              </a:lnSpc>
            </a:pPr>
            <a:r>
              <a:rPr lang="en-US" sz="2799">
                <a:solidFill>
                  <a:srgbClr val="FFFFFF"/>
                </a:solidFill>
                <a:latin typeface="One Little Font"/>
                <a:ea typeface="One Little Font"/>
                <a:cs typeface="One Little Font"/>
                <a:sym typeface="One Little Font"/>
              </a:rPr>
              <a:t>   @Override </a:t>
            </a:r>
          </a:p>
          <a:p>
            <a:pPr algn="l">
              <a:lnSpc>
                <a:spcPts val="3919"/>
              </a:lnSpc>
            </a:pPr>
            <a:r>
              <a:rPr lang="en-US" sz="2799">
                <a:solidFill>
                  <a:srgbClr val="FFFFFF"/>
                </a:solidFill>
                <a:latin typeface="One Little Font"/>
                <a:ea typeface="One Little Font"/>
                <a:cs typeface="One Little Font"/>
                <a:sym typeface="One Little Font"/>
              </a:rPr>
              <a:t>   void manejar(Contexto contexto) { </a:t>
            </a:r>
          </a:p>
          <a:p>
            <a:pPr algn="l">
              <a:lnSpc>
                <a:spcPts val="3919"/>
              </a:lnSpc>
            </a:pPr>
            <a:r>
              <a:rPr lang="en-US" sz="2799">
                <a:solidFill>
                  <a:srgbClr val="FFFFFF"/>
                </a:solidFill>
                <a:latin typeface="One Little Font"/>
                <a:ea typeface="One Little Font"/>
                <a:cs typeface="One Little Font"/>
                <a:sym typeface="One Little Font"/>
              </a:rPr>
              <a:t>       System.out.println("Estado C activo"); </a:t>
            </a:r>
          </a:p>
          <a:p>
            <a:pPr algn="l">
              <a:lnSpc>
                <a:spcPts val="3919"/>
              </a:lnSpc>
            </a:pPr>
            <a:r>
              <a:rPr lang="en-US" sz="2799">
                <a:solidFill>
                  <a:srgbClr val="FFFFFF"/>
                </a:solidFill>
                <a:latin typeface="One Little Font"/>
                <a:ea typeface="One Little Font"/>
                <a:cs typeface="One Little Font"/>
                <a:sym typeface="One Little Font"/>
              </a:rPr>
              <a:t>   } </a:t>
            </a:r>
          </a:p>
          <a:p>
            <a:pPr algn="l">
              <a:lnSpc>
                <a:spcPts val="3919"/>
              </a:lnSpc>
            </a:pPr>
            <a:r>
              <a:rPr lang="en-US" sz="2799">
                <a:solidFill>
                  <a:srgbClr val="FFFFFF"/>
                </a:solidFill>
                <a:latin typeface="One Little Font"/>
                <a:ea typeface="One Little Font"/>
                <a:cs typeface="One Little Font"/>
                <a:sym typeface="One Little Font"/>
              </a:rPr>
              <a:t>} </a:t>
            </a:r>
          </a:p>
          <a:p>
            <a:pPr algn="l">
              <a:lnSpc>
                <a:spcPts val="3919"/>
              </a:lnSpc>
            </a:pPr>
            <a:r>
              <a:rPr lang="en-US" sz="2799">
                <a:solidFill>
                  <a:srgbClr val="FFFFFF"/>
                </a:solidFill>
                <a:latin typeface="One Little Font"/>
                <a:ea typeface="One Little Font"/>
                <a:cs typeface="One Little Font"/>
                <a:sym typeface="One Little Font"/>
              </a:rPr>
              <a:t>  </a:t>
            </a:r>
          </a:p>
          <a:p>
            <a:pPr algn="l">
              <a:lnSpc>
                <a:spcPts val="3919"/>
              </a:lnSpc>
            </a:pPr>
            <a:r>
              <a:rPr lang="en-US" sz="2799">
                <a:solidFill>
                  <a:srgbClr val="FFFFFF"/>
                </a:solidFill>
                <a:latin typeface="One Little Font"/>
                <a:ea typeface="One Little Font"/>
                <a:cs typeface="One Little Font"/>
                <a:sym typeface="One Little Font"/>
              </a:rPr>
              <a:t>class Contexto { </a:t>
            </a:r>
          </a:p>
          <a:p>
            <a:pPr algn="l">
              <a:lnSpc>
                <a:spcPts val="3919"/>
              </a:lnSpc>
            </a:pPr>
            <a:r>
              <a:rPr lang="en-US" sz="2799">
                <a:solidFill>
                  <a:srgbClr val="FFFFFF"/>
                </a:solidFill>
                <a:latin typeface="One Little Font"/>
                <a:ea typeface="One Little Font"/>
                <a:cs typeface="One Little Font"/>
                <a:sym typeface="One Little Font"/>
              </a:rPr>
              <a:t>   private Estado estado; </a:t>
            </a:r>
          </a:p>
          <a:p>
            <a:pPr algn="l">
              <a:lnSpc>
                <a:spcPts val="3919"/>
              </a:lnSpc>
            </a:pPr>
            <a:r>
              <a:rPr lang="en-US" sz="2799">
                <a:solidFill>
                  <a:srgbClr val="FFFFFF"/>
                </a:solidFill>
                <a:latin typeface="One Little Font"/>
                <a:ea typeface="One Little Font"/>
                <a:cs typeface="One Little Font"/>
                <a:sym typeface="One Little Font"/>
              </a:rPr>
              <a:t>   public Contexto() { this.estado = new EstadoA(); } </a:t>
            </a:r>
          </a:p>
          <a:p>
            <a:pPr algn="l">
              <a:lnSpc>
                <a:spcPts val="3919"/>
              </a:lnSpc>
            </a:pPr>
            <a:r>
              <a:rPr lang="en-US" sz="2799">
                <a:solidFill>
                  <a:srgbClr val="FFFFFF"/>
                </a:solidFill>
                <a:latin typeface="One Little Font"/>
                <a:ea typeface="One Little Font"/>
                <a:cs typeface="One Little Font"/>
                <a:sym typeface="One Little Font"/>
              </a:rPr>
              <a:t>   public void setEstado(Estado estado) { this.estado = estado; } </a:t>
            </a:r>
          </a:p>
          <a:p>
            <a:pPr algn="l">
              <a:lnSpc>
                <a:spcPts val="3919"/>
              </a:lnSpc>
            </a:pPr>
            <a:r>
              <a:rPr lang="en-US" sz="2799">
                <a:solidFill>
                  <a:srgbClr val="FFFFFF"/>
                </a:solidFill>
                <a:latin typeface="One Little Font"/>
                <a:ea typeface="One Little Font"/>
                <a:cs typeface="One Little Font"/>
                <a:sym typeface="One Little Font"/>
              </a:rPr>
              <a:t>   public void solicitar() { estado.manejar(this); } </a:t>
            </a:r>
          </a:p>
          <a:p>
            <a:pPr algn="l">
              <a:lnSpc>
                <a:spcPts val="3919"/>
              </a:lnSpc>
            </a:pPr>
            <a:r>
              <a:rPr lang="en-US" sz="2799">
                <a:solidFill>
                  <a:srgbClr val="FFFFFF"/>
                </a:solidFill>
                <a:latin typeface="One Little Font"/>
                <a:ea typeface="One Little Font"/>
                <a:cs typeface="One Little Font"/>
                <a:sym typeface="One Little Font"/>
              </a:rPr>
              <a:t>} </a:t>
            </a:r>
          </a:p>
          <a:p>
            <a:pPr algn="l">
              <a:lnSpc>
                <a:spcPts val="3919"/>
              </a:lnSpc>
            </a:pPr>
          </a:p>
        </p:txBody>
      </p:sp>
      <p:sp>
        <p:nvSpPr>
          <p:cNvPr name="Freeform 3" id="3"/>
          <p:cNvSpPr/>
          <p:nvPr/>
        </p:nvSpPr>
        <p:spPr>
          <a:xfrm flipH="false" flipV="false" rot="8840085">
            <a:off x="-9873460" y="-746522"/>
            <a:ext cx="16230600" cy="3550444"/>
          </a:xfrm>
          <a:custGeom>
            <a:avLst/>
            <a:gdLst/>
            <a:ahLst/>
            <a:cxnLst/>
            <a:rect r="r" b="b" t="t" l="l"/>
            <a:pathLst>
              <a:path h="3550444" w="16230600">
                <a:moveTo>
                  <a:pt x="0" y="0"/>
                </a:moveTo>
                <a:lnTo>
                  <a:pt x="16230600" y="0"/>
                </a:lnTo>
                <a:lnTo>
                  <a:pt x="16230600" y="3550444"/>
                </a:lnTo>
                <a:lnTo>
                  <a:pt x="0" y="3550444"/>
                </a:lnTo>
                <a:lnTo>
                  <a:pt x="0" y="0"/>
                </a:lnTo>
                <a:close/>
              </a:path>
            </a:pathLst>
          </a:custGeom>
          <a:blipFill>
            <a:blip r:embed="rId2"/>
            <a:stretch>
              <a:fillRect l="0" t="0" r="0" b="0"/>
            </a:stretch>
          </a:blipFill>
        </p:spPr>
      </p:sp>
      <p:sp>
        <p:nvSpPr>
          <p:cNvPr name="Freeform 4" id="4"/>
          <p:cNvSpPr/>
          <p:nvPr/>
        </p:nvSpPr>
        <p:spPr>
          <a:xfrm flipH="false" flipV="false" rot="-653790">
            <a:off x="10172700" y="-1775222"/>
            <a:ext cx="16230600" cy="3550444"/>
          </a:xfrm>
          <a:custGeom>
            <a:avLst/>
            <a:gdLst/>
            <a:ahLst/>
            <a:cxnLst/>
            <a:rect r="r" b="b" t="t" l="l"/>
            <a:pathLst>
              <a:path h="3550444" w="16230600">
                <a:moveTo>
                  <a:pt x="0" y="0"/>
                </a:moveTo>
                <a:lnTo>
                  <a:pt x="16230600" y="0"/>
                </a:lnTo>
                <a:lnTo>
                  <a:pt x="16230600" y="3550444"/>
                </a:lnTo>
                <a:lnTo>
                  <a:pt x="0" y="3550444"/>
                </a:lnTo>
                <a:lnTo>
                  <a:pt x="0" y="0"/>
                </a:lnTo>
                <a:close/>
              </a:path>
            </a:pathLst>
          </a:custGeom>
          <a:blipFill>
            <a:blip r:embed="rId2"/>
            <a:stretch>
              <a:fillRect l="0" t="0" r="0" b="0"/>
            </a:stretch>
          </a:blipFill>
        </p:spPr>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545454"/>
        </a:solidFill>
      </p:bgPr>
    </p:bg>
    <p:spTree>
      <p:nvGrpSpPr>
        <p:cNvPr id="1" name=""/>
        <p:cNvGrpSpPr/>
        <p:nvPr/>
      </p:nvGrpSpPr>
      <p:grpSpPr>
        <a:xfrm>
          <a:off x="0" y="0"/>
          <a:ext cx="0" cy="0"/>
          <a:chOff x="0" y="0"/>
          <a:chExt cx="0" cy="0"/>
        </a:xfrm>
      </p:grpSpPr>
      <p:sp>
        <p:nvSpPr>
          <p:cNvPr name="Freeform 2" id="2"/>
          <p:cNvSpPr/>
          <p:nvPr/>
        </p:nvSpPr>
        <p:spPr>
          <a:xfrm flipH="false" flipV="false" rot="0">
            <a:off x="2237378" y="3284340"/>
            <a:ext cx="13632174" cy="3718321"/>
          </a:xfrm>
          <a:custGeom>
            <a:avLst/>
            <a:gdLst/>
            <a:ahLst/>
            <a:cxnLst/>
            <a:rect r="r" b="b" t="t" l="l"/>
            <a:pathLst>
              <a:path h="3718321" w="13632174">
                <a:moveTo>
                  <a:pt x="0" y="0"/>
                </a:moveTo>
                <a:lnTo>
                  <a:pt x="13632174" y="0"/>
                </a:lnTo>
                <a:lnTo>
                  <a:pt x="13632174" y="3718320"/>
                </a:lnTo>
                <a:lnTo>
                  <a:pt x="0" y="3718320"/>
                </a:lnTo>
                <a:lnTo>
                  <a:pt x="0" y="0"/>
                </a:lnTo>
                <a:close/>
              </a:path>
            </a:pathLst>
          </a:custGeom>
          <a:blipFill>
            <a:blip r:embed="rId2"/>
            <a:stretch>
              <a:fillRect l="0" t="-5778" r="0" b="-5778"/>
            </a:stretch>
          </a:blipFill>
        </p:spPr>
      </p:sp>
      <p:sp>
        <p:nvSpPr>
          <p:cNvPr name="TextBox 3" id="3"/>
          <p:cNvSpPr txBox="true"/>
          <p:nvPr/>
        </p:nvSpPr>
        <p:spPr>
          <a:xfrm rot="0">
            <a:off x="2803179" y="4708472"/>
            <a:ext cx="13514560" cy="1387474"/>
          </a:xfrm>
          <a:prstGeom prst="rect">
            <a:avLst/>
          </a:prstGeom>
        </p:spPr>
        <p:txBody>
          <a:bodyPr anchor="t" rtlCol="false" tIns="0" lIns="0" bIns="0" rIns="0">
            <a:spAutoFit/>
          </a:bodyPr>
          <a:lstStyle/>
          <a:p>
            <a:pPr algn="ctr">
              <a:lnSpc>
                <a:spcPts val="11200"/>
              </a:lnSpc>
            </a:pPr>
            <a:r>
              <a:rPr lang="en-US" sz="8000">
                <a:solidFill>
                  <a:srgbClr val="FFFFFF"/>
                </a:solidFill>
                <a:latin typeface="Gochi Hand"/>
                <a:ea typeface="Gochi Hand"/>
                <a:cs typeface="Gochi Hand"/>
                <a:sym typeface="Gochi Hand"/>
              </a:rPr>
              <a:t>MVC (Model-View-Controller)  </a:t>
            </a:r>
          </a:p>
        </p:txBody>
      </p:sp>
      <p:sp>
        <p:nvSpPr>
          <p:cNvPr name="Freeform 4" id="4"/>
          <p:cNvSpPr/>
          <p:nvPr/>
        </p:nvSpPr>
        <p:spPr>
          <a:xfrm flipH="false" flipV="false" rot="0">
            <a:off x="4512483" y="8723208"/>
            <a:ext cx="16230600" cy="2844199"/>
          </a:xfrm>
          <a:custGeom>
            <a:avLst/>
            <a:gdLst/>
            <a:ahLst/>
            <a:cxnLst/>
            <a:rect r="r" b="b" t="t" l="l"/>
            <a:pathLst>
              <a:path h="2844199" w="16230600">
                <a:moveTo>
                  <a:pt x="0" y="0"/>
                </a:moveTo>
                <a:lnTo>
                  <a:pt x="16230600" y="0"/>
                </a:lnTo>
                <a:lnTo>
                  <a:pt x="16230600" y="2844198"/>
                </a:lnTo>
                <a:lnTo>
                  <a:pt x="0" y="2844198"/>
                </a:lnTo>
                <a:lnTo>
                  <a:pt x="0" y="0"/>
                </a:lnTo>
                <a:close/>
              </a:path>
            </a:pathLst>
          </a:custGeom>
          <a:blipFill>
            <a:blip r:embed="rId3"/>
            <a:stretch>
              <a:fillRect l="0" t="0" r="0" b="0"/>
            </a:stretch>
          </a:blipFill>
        </p:spPr>
      </p:sp>
      <p:sp>
        <p:nvSpPr>
          <p:cNvPr name="Freeform 5" id="5"/>
          <p:cNvSpPr/>
          <p:nvPr/>
        </p:nvSpPr>
        <p:spPr>
          <a:xfrm flipH="false" flipV="false" rot="0">
            <a:off x="-8450370" y="8723208"/>
            <a:ext cx="16230600" cy="2844199"/>
          </a:xfrm>
          <a:custGeom>
            <a:avLst/>
            <a:gdLst/>
            <a:ahLst/>
            <a:cxnLst/>
            <a:rect r="r" b="b" t="t" l="l"/>
            <a:pathLst>
              <a:path h="2844199" w="16230600">
                <a:moveTo>
                  <a:pt x="0" y="0"/>
                </a:moveTo>
                <a:lnTo>
                  <a:pt x="16230600" y="0"/>
                </a:lnTo>
                <a:lnTo>
                  <a:pt x="16230600" y="2844198"/>
                </a:lnTo>
                <a:lnTo>
                  <a:pt x="0" y="2844198"/>
                </a:lnTo>
                <a:lnTo>
                  <a:pt x="0" y="0"/>
                </a:lnTo>
                <a:close/>
              </a:path>
            </a:pathLst>
          </a:custGeom>
          <a:blipFill>
            <a:blip r:embed="rId3"/>
            <a:stretch>
              <a:fillRect l="0" t="0" r="0" b="0"/>
            </a:stretch>
          </a:blipFill>
        </p:spPr>
      </p:sp>
      <p:sp>
        <p:nvSpPr>
          <p:cNvPr name="Freeform 6" id="6"/>
          <p:cNvSpPr/>
          <p:nvPr/>
        </p:nvSpPr>
        <p:spPr>
          <a:xfrm flipH="false" flipV="false" rot="0">
            <a:off x="-2038060" y="-5976940"/>
            <a:ext cx="10972800" cy="8229600"/>
          </a:xfrm>
          <a:custGeom>
            <a:avLst/>
            <a:gdLst/>
            <a:ahLst/>
            <a:cxnLst/>
            <a:rect r="r" b="b" t="t" l="l"/>
            <a:pathLst>
              <a:path h="8229600" w="10972800">
                <a:moveTo>
                  <a:pt x="0" y="0"/>
                </a:moveTo>
                <a:lnTo>
                  <a:pt x="10972800" y="0"/>
                </a:lnTo>
                <a:lnTo>
                  <a:pt x="10972800" y="8229600"/>
                </a:lnTo>
                <a:lnTo>
                  <a:pt x="0" y="8229600"/>
                </a:lnTo>
                <a:lnTo>
                  <a:pt x="0" y="0"/>
                </a:lnTo>
                <a:close/>
              </a:path>
            </a:pathLst>
          </a:custGeom>
          <a:blipFill>
            <a:blip r:embed="rId4"/>
            <a:stretch>
              <a:fillRect l="0" t="0" r="0" b="0"/>
            </a:stretch>
          </a:blipFill>
        </p:spPr>
      </p:sp>
      <p:sp>
        <p:nvSpPr>
          <p:cNvPr name="Freeform 7" id="7"/>
          <p:cNvSpPr/>
          <p:nvPr/>
        </p:nvSpPr>
        <p:spPr>
          <a:xfrm flipH="false" flipV="false" rot="0">
            <a:off x="8090672" y="-6197487"/>
            <a:ext cx="10972800" cy="8229600"/>
          </a:xfrm>
          <a:custGeom>
            <a:avLst/>
            <a:gdLst/>
            <a:ahLst/>
            <a:cxnLst/>
            <a:rect r="r" b="b" t="t" l="l"/>
            <a:pathLst>
              <a:path h="8229600" w="10972800">
                <a:moveTo>
                  <a:pt x="0" y="0"/>
                </a:moveTo>
                <a:lnTo>
                  <a:pt x="10972800" y="0"/>
                </a:lnTo>
                <a:lnTo>
                  <a:pt x="10972800" y="8229600"/>
                </a:lnTo>
                <a:lnTo>
                  <a:pt x="0" y="8229600"/>
                </a:lnTo>
                <a:lnTo>
                  <a:pt x="0" y="0"/>
                </a:lnTo>
                <a:close/>
              </a:path>
            </a:pathLst>
          </a:custGeom>
          <a:blipFill>
            <a:blip r:embed="rId4"/>
            <a:stretch>
              <a:fillRect l="0" t="0" r="0" b="0"/>
            </a:stretch>
          </a:blipFill>
        </p:spPr>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545454"/>
        </a:solidFill>
      </p:bgPr>
    </p:bg>
    <p:spTree>
      <p:nvGrpSpPr>
        <p:cNvPr id="1" name=""/>
        <p:cNvGrpSpPr/>
        <p:nvPr/>
      </p:nvGrpSpPr>
      <p:grpSpPr>
        <a:xfrm>
          <a:off x="0" y="0"/>
          <a:ext cx="0" cy="0"/>
          <a:chOff x="0" y="0"/>
          <a:chExt cx="0" cy="0"/>
        </a:xfrm>
      </p:grpSpPr>
      <p:sp>
        <p:nvSpPr>
          <p:cNvPr name="Freeform 2" id="2"/>
          <p:cNvSpPr/>
          <p:nvPr/>
        </p:nvSpPr>
        <p:spPr>
          <a:xfrm flipH="false" flipV="false" rot="0">
            <a:off x="3844268" y="-1150539"/>
            <a:ext cx="9263034" cy="2818609"/>
          </a:xfrm>
          <a:custGeom>
            <a:avLst/>
            <a:gdLst/>
            <a:ahLst/>
            <a:cxnLst/>
            <a:rect r="r" b="b" t="t" l="l"/>
            <a:pathLst>
              <a:path h="2818609" w="9263034">
                <a:moveTo>
                  <a:pt x="0" y="0"/>
                </a:moveTo>
                <a:lnTo>
                  <a:pt x="9263033" y="0"/>
                </a:lnTo>
                <a:lnTo>
                  <a:pt x="9263033" y="2818609"/>
                </a:lnTo>
                <a:lnTo>
                  <a:pt x="0" y="2818609"/>
                </a:lnTo>
                <a:lnTo>
                  <a:pt x="0" y="0"/>
                </a:lnTo>
                <a:close/>
              </a:path>
            </a:pathLst>
          </a:custGeom>
          <a:blipFill>
            <a:blip r:embed="rId2"/>
            <a:stretch>
              <a:fillRect l="0" t="0" r="0" b="0"/>
            </a:stretch>
          </a:blipFill>
        </p:spPr>
      </p:sp>
      <p:sp>
        <p:nvSpPr>
          <p:cNvPr name="TextBox 3" id="3"/>
          <p:cNvSpPr txBox="true"/>
          <p:nvPr/>
        </p:nvSpPr>
        <p:spPr>
          <a:xfrm rot="0">
            <a:off x="4858443" y="68266"/>
            <a:ext cx="6727688" cy="1708151"/>
          </a:xfrm>
          <a:prstGeom prst="rect">
            <a:avLst/>
          </a:prstGeom>
        </p:spPr>
        <p:txBody>
          <a:bodyPr anchor="t" rtlCol="false" tIns="0" lIns="0" bIns="0" rIns="0">
            <a:spAutoFit/>
          </a:bodyPr>
          <a:lstStyle/>
          <a:p>
            <a:pPr algn="ctr">
              <a:lnSpc>
                <a:spcPts val="13999"/>
              </a:lnSpc>
            </a:pPr>
            <a:r>
              <a:rPr lang="en-US" sz="9999">
                <a:solidFill>
                  <a:srgbClr val="FFFFFF"/>
                </a:solidFill>
                <a:latin typeface="Gochi Hand"/>
                <a:ea typeface="Gochi Hand"/>
                <a:cs typeface="Gochi Hand"/>
                <a:sym typeface="Gochi Hand"/>
              </a:rPr>
              <a:t>MVC</a:t>
            </a:r>
          </a:p>
        </p:txBody>
      </p:sp>
      <p:sp>
        <p:nvSpPr>
          <p:cNvPr name="TextBox 4" id="4"/>
          <p:cNvSpPr txBox="true"/>
          <p:nvPr/>
        </p:nvSpPr>
        <p:spPr>
          <a:xfrm rot="0">
            <a:off x="1028700" y="1861745"/>
            <a:ext cx="16692733" cy="5108575"/>
          </a:xfrm>
          <a:prstGeom prst="rect">
            <a:avLst/>
          </a:prstGeom>
        </p:spPr>
        <p:txBody>
          <a:bodyPr anchor="t" rtlCol="false" tIns="0" lIns="0" bIns="0" rIns="0">
            <a:spAutoFit/>
          </a:bodyPr>
          <a:lstStyle/>
          <a:p>
            <a:pPr algn="l" marL="863598" indent="-431799" lvl="1">
              <a:lnSpc>
                <a:spcPts val="5599"/>
              </a:lnSpc>
              <a:buFont typeface="Arial"/>
              <a:buChar char="•"/>
            </a:pPr>
            <a:r>
              <a:rPr lang="en-US" sz="3999">
                <a:solidFill>
                  <a:srgbClr val="FFFFFF"/>
                </a:solidFill>
                <a:latin typeface="One Little Font"/>
                <a:ea typeface="One Little Font"/>
                <a:cs typeface="One Little Font"/>
                <a:sym typeface="One Little Font"/>
              </a:rPr>
              <a:t>Intención: </a:t>
            </a:r>
          </a:p>
          <a:p>
            <a:pPr algn="l">
              <a:lnSpc>
                <a:spcPts val="5599"/>
              </a:lnSpc>
            </a:pPr>
            <a:r>
              <a:rPr lang="en-US" sz="3999">
                <a:solidFill>
                  <a:srgbClr val="FFFFFF"/>
                </a:solidFill>
                <a:latin typeface="One Little Font"/>
                <a:ea typeface="One Little Font"/>
                <a:cs typeface="One Little Font"/>
                <a:sym typeface="One Little Font"/>
              </a:rPr>
              <a:t>Separa la aplicación en tres componentes principales: Modelo, Vista y Controlador.</a:t>
            </a:r>
          </a:p>
          <a:p>
            <a:pPr algn="l" marL="863598" indent="-431799" lvl="1">
              <a:lnSpc>
                <a:spcPts val="5599"/>
              </a:lnSpc>
              <a:buFont typeface="Arial"/>
              <a:buChar char="•"/>
            </a:pPr>
            <a:r>
              <a:rPr lang="en-US" sz="3999">
                <a:solidFill>
                  <a:srgbClr val="FFFFFF"/>
                </a:solidFill>
                <a:latin typeface="One Little Font"/>
                <a:ea typeface="One Little Font"/>
                <a:cs typeface="One Little Font"/>
                <a:sym typeface="One Little Font"/>
              </a:rPr>
              <a:t>conocido como: </a:t>
            </a:r>
          </a:p>
          <a:p>
            <a:pPr algn="l">
              <a:lnSpc>
                <a:spcPts val="5599"/>
              </a:lnSpc>
            </a:pPr>
            <a:r>
              <a:rPr lang="en-US" sz="3999">
                <a:solidFill>
                  <a:srgbClr val="FFFFFF"/>
                </a:solidFill>
                <a:latin typeface="One Little Font"/>
                <a:ea typeface="One Little Font"/>
                <a:cs typeface="One Little Font"/>
                <a:sym typeface="One Little Font"/>
              </a:rPr>
              <a:t>Modelo-Vista-Controlador </a:t>
            </a:r>
          </a:p>
          <a:p>
            <a:pPr algn="l" marL="863598" indent="-431799" lvl="1">
              <a:lnSpc>
                <a:spcPts val="5599"/>
              </a:lnSpc>
              <a:buFont typeface="Arial"/>
              <a:buChar char="•"/>
            </a:pPr>
            <a:r>
              <a:rPr lang="en-US" sz="3999">
                <a:solidFill>
                  <a:srgbClr val="FFFFFF"/>
                </a:solidFill>
                <a:latin typeface="One Little Font"/>
                <a:ea typeface="One Little Font"/>
                <a:cs typeface="One Little Font"/>
                <a:sym typeface="One Little Font"/>
              </a:rPr>
              <a:t>Motivo:</a:t>
            </a:r>
          </a:p>
          <a:p>
            <a:pPr algn="l">
              <a:lnSpc>
                <a:spcPts val="5599"/>
              </a:lnSpc>
            </a:pPr>
            <a:r>
              <a:rPr lang="en-US" sz="3999">
                <a:solidFill>
                  <a:srgbClr val="FFFFFF"/>
                </a:solidFill>
                <a:latin typeface="One Little Font"/>
                <a:ea typeface="One Little Font"/>
                <a:cs typeface="One Little Font"/>
                <a:sym typeface="One Little Font"/>
              </a:rPr>
              <a:t>Separación de preocupaciones en el desarrollo de software.</a:t>
            </a:r>
          </a:p>
        </p:txBody>
      </p:sp>
      <p:sp>
        <p:nvSpPr>
          <p:cNvPr name="Freeform 5" id="5"/>
          <p:cNvSpPr/>
          <p:nvPr/>
        </p:nvSpPr>
        <p:spPr>
          <a:xfrm flipH="false" flipV="false" rot="8840085">
            <a:off x="-9149183" y="162723"/>
            <a:ext cx="16230600" cy="3550444"/>
          </a:xfrm>
          <a:custGeom>
            <a:avLst/>
            <a:gdLst/>
            <a:ahLst/>
            <a:cxnLst/>
            <a:rect r="r" b="b" t="t" l="l"/>
            <a:pathLst>
              <a:path h="3550444" w="16230600">
                <a:moveTo>
                  <a:pt x="0" y="0"/>
                </a:moveTo>
                <a:lnTo>
                  <a:pt x="16230600" y="0"/>
                </a:lnTo>
                <a:lnTo>
                  <a:pt x="16230600" y="3550444"/>
                </a:lnTo>
                <a:lnTo>
                  <a:pt x="0" y="3550444"/>
                </a:lnTo>
                <a:lnTo>
                  <a:pt x="0" y="0"/>
                </a:lnTo>
                <a:close/>
              </a:path>
            </a:pathLst>
          </a:custGeom>
          <a:blipFill>
            <a:blip r:embed="rId3"/>
            <a:stretch>
              <a:fillRect l="0" t="0" r="0" b="0"/>
            </a:stretch>
          </a:blipFill>
        </p:spPr>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545454"/>
        </a:solidFill>
      </p:bgPr>
    </p:bg>
    <p:spTree>
      <p:nvGrpSpPr>
        <p:cNvPr id="1" name=""/>
        <p:cNvGrpSpPr/>
        <p:nvPr/>
      </p:nvGrpSpPr>
      <p:grpSpPr>
        <a:xfrm>
          <a:off x="0" y="0"/>
          <a:ext cx="0" cy="0"/>
          <a:chOff x="0" y="0"/>
          <a:chExt cx="0" cy="0"/>
        </a:xfrm>
      </p:grpSpPr>
      <p:grpSp>
        <p:nvGrpSpPr>
          <p:cNvPr name="Group 2" id="2"/>
          <p:cNvGrpSpPr/>
          <p:nvPr/>
        </p:nvGrpSpPr>
        <p:grpSpPr>
          <a:xfrm rot="0">
            <a:off x="3233381" y="4720370"/>
            <a:ext cx="11821239" cy="1829969"/>
            <a:chOff x="0" y="0"/>
            <a:chExt cx="3113413" cy="481967"/>
          </a:xfrm>
        </p:grpSpPr>
        <p:sp>
          <p:nvSpPr>
            <p:cNvPr name="Freeform 3" id="3"/>
            <p:cNvSpPr/>
            <p:nvPr/>
          </p:nvSpPr>
          <p:spPr>
            <a:xfrm flipH="false" flipV="false" rot="0">
              <a:off x="0" y="0"/>
              <a:ext cx="3113413" cy="481967"/>
            </a:xfrm>
            <a:custGeom>
              <a:avLst/>
              <a:gdLst/>
              <a:ahLst/>
              <a:cxnLst/>
              <a:rect r="r" b="b" t="t" l="l"/>
              <a:pathLst>
                <a:path h="481967" w="3113413">
                  <a:moveTo>
                    <a:pt x="33401" y="0"/>
                  </a:moveTo>
                  <a:lnTo>
                    <a:pt x="3080012" y="0"/>
                  </a:lnTo>
                  <a:cubicBezTo>
                    <a:pt x="3088870" y="0"/>
                    <a:pt x="3097366" y="3519"/>
                    <a:pt x="3103630" y="9783"/>
                  </a:cubicBezTo>
                  <a:cubicBezTo>
                    <a:pt x="3109894" y="16047"/>
                    <a:pt x="3113413" y="24542"/>
                    <a:pt x="3113413" y="33401"/>
                  </a:cubicBezTo>
                  <a:lnTo>
                    <a:pt x="3113413" y="448566"/>
                  </a:lnTo>
                  <a:cubicBezTo>
                    <a:pt x="3113413" y="457425"/>
                    <a:pt x="3109894" y="465920"/>
                    <a:pt x="3103630" y="472184"/>
                  </a:cubicBezTo>
                  <a:cubicBezTo>
                    <a:pt x="3097366" y="478448"/>
                    <a:pt x="3088870" y="481967"/>
                    <a:pt x="3080012" y="481967"/>
                  </a:cubicBezTo>
                  <a:lnTo>
                    <a:pt x="33401" y="481967"/>
                  </a:lnTo>
                  <a:cubicBezTo>
                    <a:pt x="24542" y="481967"/>
                    <a:pt x="16047" y="478448"/>
                    <a:pt x="9783" y="472184"/>
                  </a:cubicBezTo>
                  <a:cubicBezTo>
                    <a:pt x="3519" y="465920"/>
                    <a:pt x="0" y="457425"/>
                    <a:pt x="0" y="448566"/>
                  </a:cubicBezTo>
                  <a:lnTo>
                    <a:pt x="0" y="33401"/>
                  </a:lnTo>
                  <a:cubicBezTo>
                    <a:pt x="0" y="24542"/>
                    <a:pt x="3519" y="16047"/>
                    <a:pt x="9783" y="9783"/>
                  </a:cubicBezTo>
                  <a:cubicBezTo>
                    <a:pt x="16047" y="3519"/>
                    <a:pt x="24542" y="0"/>
                    <a:pt x="33401" y="0"/>
                  </a:cubicBezTo>
                  <a:close/>
                </a:path>
              </a:pathLst>
            </a:custGeom>
            <a:solidFill>
              <a:srgbClr val="000000">
                <a:alpha val="0"/>
              </a:srgbClr>
            </a:solidFill>
            <a:ln w="38100" cap="rnd">
              <a:solidFill>
                <a:srgbClr val="FFFFFF"/>
              </a:solidFill>
              <a:prstDash val="solid"/>
              <a:round/>
            </a:ln>
          </p:spPr>
        </p:sp>
        <p:sp>
          <p:nvSpPr>
            <p:cNvPr name="TextBox 4" id="4"/>
            <p:cNvSpPr txBox="true"/>
            <p:nvPr/>
          </p:nvSpPr>
          <p:spPr>
            <a:xfrm>
              <a:off x="0" y="-38100"/>
              <a:ext cx="3113413" cy="520067"/>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786685" y="-5976940"/>
            <a:ext cx="10972800" cy="8229600"/>
          </a:xfrm>
          <a:custGeom>
            <a:avLst/>
            <a:gdLst/>
            <a:ahLst/>
            <a:cxnLst/>
            <a:rect r="r" b="b" t="t" l="l"/>
            <a:pathLst>
              <a:path h="8229600" w="10972800">
                <a:moveTo>
                  <a:pt x="0" y="0"/>
                </a:moveTo>
                <a:lnTo>
                  <a:pt x="10972800" y="0"/>
                </a:lnTo>
                <a:lnTo>
                  <a:pt x="10972800" y="8229600"/>
                </a:lnTo>
                <a:lnTo>
                  <a:pt x="0" y="8229600"/>
                </a:lnTo>
                <a:lnTo>
                  <a:pt x="0" y="0"/>
                </a:lnTo>
                <a:close/>
              </a:path>
            </a:pathLst>
          </a:custGeom>
          <a:blipFill>
            <a:blip r:embed="rId2"/>
            <a:stretch>
              <a:fillRect l="0" t="0" r="0" b="0"/>
            </a:stretch>
          </a:blipFill>
        </p:spPr>
      </p:sp>
      <p:sp>
        <p:nvSpPr>
          <p:cNvPr name="Freeform 6" id="6"/>
          <p:cNvSpPr/>
          <p:nvPr/>
        </p:nvSpPr>
        <p:spPr>
          <a:xfrm flipH="false" flipV="false" rot="0">
            <a:off x="8409680" y="-4983573"/>
            <a:ext cx="10972800" cy="8229600"/>
          </a:xfrm>
          <a:custGeom>
            <a:avLst/>
            <a:gdLst/>
            <a:ahLst/>
            <a:cxnLst/>
            <a:rect r="r" b="b" t="t" l="l"/>
            <a:pathLst>
              <a:path h="8229600" w="10972800">
                <a:moveTo>
                  <a:pt x="0" y="0"/>
                </a:moveTo>
                <a:lnTo>
                  <a:pt x="10972800" y="0"/>
                </a:lnTo>
                <a:lnTo>
                  <a:pt x="10972800" y="8229600"/>
                </a:lnTo>
                <a:lnTo>
                  <a:pt x="0" y="8229600"/>
                </a:lnTo>
                <a:lnTo>
                  <a:pt x="0" y="0"/>
                </a:lnTo>
                <a:close/>
              </a:path>
            </a:pathLst>
          </a:custGeom>
          <a:blipFill>
            <a:blip r:embed="rId2"/>
            <a:stretch>
              <a:fillRect l="0" t="0" r="0" b="0"/>
            </a:stretch>
          </a:blipFill>
        </p:spPr>
      </p:sp>
      <p:sp>
        <p:nvSpPr>
          <p:cNvPr name="Freeform 7" id="7"/>
          <p:cNvSpPr/>
          <p:nvPr/>
        </p:nvSpPr>
        <p:spPr>
          <a:xfrm flipH="false" flipV="false" rot="0">
            <a:off x="4512483" y="1028700"/>
            <a:ext cx="9263034" cy="2818609"/>
          </a:xfrm>
          <a:custGeom>
            <a:avLst/>
            <a:gdLst/>
            <a:ahLst/>
            <a:cxnLst/>
            <a:rect r="r" b="b" t="t" l="l"/>
            <a:pathLst>
              <a:path h="2818609" w="9263034">
                <a:moveTo>
                  <a:pt x="0" y="0"/>
                </a:moveTo>
                <a:lnTo>
                  <a:pt x="9263034" y="0"/>
                </a:lnTo>
                <a:lnTo>
                  <a:pt x="9263034" y="2818609"/>
                </a:lnTo>
                <a:lnTo>
                  <a:pt x="0" y="2818609"/>
                </a:lnTo>
                <a:lnTo>
                  <a:pt x="0" y="0"/>
                </a:lnTo>
                <a:close/>
              </a:path>
            </a:pathLst>
          </a:custGeom>
          <a:blipFill>
            <a:blip r:embed="rId3"/>
            <a:stretch>
              <a:fillRect l="0" t="0" r="0" b="0"/>
            </a:stretch>
          </a:blipFill>
        </p:spPr>
      </p:sp>
      <p:grpSp>
        <p:nvGrpSpPr>
          <p:cNvPr name="Group 8" id="8"/>
          <p:cNvGrpSpPr/>
          <p:nvPr/>
        </p:nvGrpSpPr>
        <p:grpSpPr>
          <a:xfrm rot="0">
            <a:off x="3233381" y="6893239"/>
            <a:ext cx="11821239" cy="1829969"/>
            <a:chOff x="0" y="0"/>
            <a:chExt cx="3113413" cy="481967"/>
          </a:xfrm>
        </p:grpSpPr>
        <p:sp>
          <p:nvSpPr>
            <p:cNvPr name="Freeform 9" id="9"/>
            <p:cNvSpPr/>
            <p:nvPr/>
          </p:nvSpPr>
          <p:spPr>
            <a:xfrm flipH="false" flipV="false" rot="0">
              <a:off x="0" y="0"/>
              <a:ext cx="3113413" cy="481967"/>
            </a:xfrm>
            <a:custGeom>
              <a:avLst/>
              <a:gdLst/>
              <a:ahLst/>
              <a:cxnLst/>
              <a:rect r="r" b="b" t="t" l="l"/>
              <a:pathLst>
                <a:path h="481967" w="3113413">
                  <a:moveTo>
                    <a:pt x="33401" y="0"/>
                  </a:moveTo>
                  <a:lnTo>
                    <a:pt x="3080012" y="0"/>
                  </a:lnTo>
                  <a:cubicBezTo>
                    <a:pt x="3088870" y="0"/>
                    <a:pt x="3097366" y="3519"/>
                    <a:pt x="3103630" y="9783"/>
                  </a:cubicBezTo>
                  <a:cubicBezTo>
                    <a:pt x="3109894" y="16047"/>
                    <a:pt x="3113413" y="24542"/>
                    <a:pt x="3113413" y="33401"/>
                  </a:cubicBezTo>
                  <a:lnTo>
                    <a:pt x="3113413" y="448566"/>
                  </a:lnTo>
                  <a:cubicBezTo>
                    <a:pt x="3113413" y="457425"/>
                    <a:pt x="3109894" y="465920"/>
                    <a:pt x="3103630" y="472184"/>
                  </a:cubicBezTo>
                  <a:cubicBezTo>
                    <a:pt x="3097366" y="478448"/>
                    <a:pt x="3088870" y="481967"/>
                    <a:pt x="3080012" y="481967"/>
                  </a:cubicBezTo>
                  <a:lnTo>
                    <a:pt x="33401" y="481967"/>
                  </a:lnTo>
                  <a:cubicBezTo>
                    <a:pt x="24542" y="481967"/>
                    <a:pt x="16047" y="478448"/>
                    <a:pt x="9783" y="472184"/>
                  </a:cubicBezTo>
                  <a:cubicBezTo>
                    <a:pt x="3519" y="465920"/>
                    <a:pt x="0" y="457425"/>
                    <a:pt x="0" y="448566"/>
                  </a:cubicBezTo>
                  <a:lnTo>
                    <a:pt x="0" y="33401"/>
                  </a:lnTo>
                  <a:cubicBezTo>
                    <a:pt x="0" y="24542"/>
                    <a:pt x="3519" y="16047"/>
                    <a:pt x="9783" y="9783"/>
                  </a:cubicBezTo>
                  <a:cubicBezTo>
                    <a:pt x="16047" y="3519"/>
                    <a:pt x="24542" y="0"/>
                    <a:pt x="33401" y="0"/>
                  </a:cubicBezTo>
                  <a:close/>
                </a:path>
              </a:pathLst>
            </a:custGeom>
            <a:solidFill>
              <a:srgbClr val="000000">
                <a:alpha val="0"/>
              </a:srgbClr>
            </a:solidFill>
            <a:ln w="38100" cap="rnd">
              <a:solidFill>
                <a:srgbClr val="FFFFFF"/>
              </a:solidFill>
              <a:prstDash val="solid"/>
              <a:round/>
            </a:ln>
          </p:spPr>
        </p:sp>
        <p:sp>
          <p:nvSpPr>
            <p:cNvPr name="TextBox 10" id="10"/>
            <p:cNvSpPr txBox="true"/>
            <p:nvPr/>
          </p:nvSpPr>
          <p:spPr>
            <a:xfrm>
              <a:off x="0" y="-38100"/>
              <a:ext cx="3113413" cy="520067"/>
            </a:xfrm>
            <a:prstGeom prst="rect">
              <a:avLst/>
            </a:prstGeom>
          </p:spPr>
          <p:txBody>
            <a:bodyPr anchor="ctr" rtlCol="false" tIns="50800" lIns="50800" bIns="50800" rIns="50800"/>
            <a:lstStyle/>
            <a:p>
              <a:pPr algn="ctr">
                <a:lnSpc>
                  <a:spcPts val="2659"/>
                </a:lnSpc>
              </a:pPr>
            </a:p>
          </p:txBody>
        </p:sp>
      </p:grpSp>
      <p:sp>
        <p:nvSpPr>
          <p:cNvPr name="Freeform 11" id="11"/>
          <p:cNvSpPr/>
          <p:nvPr/>
        </p:nvSpPr>
        <p:spPr>
          <a:xfrm flipH="false" flipV="false" rot="0">
            <a:off x="-8450370" y="8723208"/>
            <a:ext cx="16230600" cy="2844199"/>
          </a:xfrm>
          <a:custGeom>
            <a:avLst/>
            <a:gdLst/>
            <a:ahLst/>
            <a:cxnLst/>
            <a:rect r="r" b="b" t="t" l="l"/>
            <a:pathLst>
              <a:path h="2844199" w="16230600">
                <a:moveTo>
                  <a:pt x="0" y="0"/>
                </a:moveTo>
                <a:lnTo>
                  <a:pt x="16230600" y="0"/>
                </a:lnTo>
                <a:lnTo>
                  <a:pt x="16230600" y="2844198"/>
                </a:lnTo>
                <a:lnTo>
                  <a:pt x="0" y="2844198"/>
                </a:lnTo>
                <a:lnTo>
                  <a:pt x="0" y="0"/>
                </a:lnTo>
                <a:close/>
              </a:path>
            </a:pathLst>
          </a:custGeom>
          <a:blipFill>
            <a:blip r:embed="rId4"/>
            <a:stretch>
              <a:fillRect l="0" t="0" r="0" b="0"/>
            </a:stretch>
          </a:blipFill>
        </p:spPr>
      </p:sp>
      <p:sp>
        <p:nvSpPr>
          <p:cNvPr name="TextBox 12" id="12"/>
          <p:cNvSpPr txBox="true"/>
          <p:nvPr/>
        </p:nvSpPr>
        <p:spPr>
          <a:xfrm rot="0">
            <a:off x="5479223" y="1717405"/>
            <a:ext cx="7329554" cy="1708151"/>
          </a:xfrm>
          <a:prstGeom prst="rect">
            <a:avLst/>
          </a:prstGeom>
        </p:spPr>
        <p:txBody>
          <a:bodyPr anchor="t" rtlCol="false" tIns="0" lIns="0" bIns="0" rIns="0">
            <a:spAutoFit/>
          </a:bodyPr>
          <a:lstStyle/>
          <a:p>
            <a:pPr algn="ctr">
              <a:lnSpc>
                <a:spcPts val="13999"/>
              </a:lnSpc>
            </a:pPr>
            <a:r>
              <a:rPr lang="en-US" sz="9999">
                <a:solidFill>
                  <a:srgbClr val="FFFFFF"/>
                </a:solidFill>
                <a:latin typeface="Gochi Hand"/>
                <a:ea typeface="Gochi Hand"/>
                <a:cs typeface="Gochi Hand"/>
                <a:sym typeface="Gochi Hand"/>
              </a:rPr>
              <a:t>Aplicaciones</a:t>
            </a:r>
          </a:p>
        </p:txBody>
      </p:sp>
      <p:sp>
        <p:nvSpPr>
          <p:cNvPr name="TextBox 13" id="13"/>
          <p:cNvSpPr txBox="true"/>
          <p:nvPr/>
        </p:nvSpPr>
        <p:spPr>
          <a:xfrm rot="0">
            <a:off x="4030964" y="5058089"/>
            <a:ext cx="10226071" cy="1835150"/>
          </a:xfrm>
          <a:prstGeom prst="rect">
            <a:avLst/>
          </a:prstGeom>
        </p:spPr>
        <p:txBody>
          <a:bodyPr anchor="t" rtlCol="false" tIns="0" lIns="0" bIns="0" rIns="0">
            <a:spAutoFit/>
          </a:bodyPr>
          <a:lstStyle/>
          <a:p>
            <a:pPr algn="ctr">
              <a:lnSpc>
                <a:spcPts val="4900"/>
              </a:lnSpc>
            </a:pPr>
            <a:r>
              <a:rPr lang="en-US" sz="3500">
                <a:solidFill>
                  <a:srgbClr val="FFFFFF"/>
                </a:solidFill>
                <a:latin typeface="One Little Font"/>
                <a:ea typeface="One Little Font"/>
                <a:cs typeface="One Little Font"/>
                <a:sym typeface="One Little Font"/>
              </a:rPr>
              <a:t>Desarrollo de aplicaciones web y de escritorio con interfaces de usuario estructuradas. </a:t>
            </a:r>
          </a:p>
          <a:p>
            <a:pPr algn="ctr">
              <a:lnSpc>
                <a:spcPts val="4900"/>
              </a:lnSpc>
            </a:pPr>
          </a:p>
        </p:txBody>
      </p:sp>
      <p:sp>
        <p:nvSpPr>
          <p:cNvPr name="TextBox 14" id="14"/>
          <p:cNvSpPr txBox="true"/>
          <p:nvPr/>
        </p:nvSpPr>
        <p:spPr>
          <a:xfrm rot="0">
            <a:off x="4030964" y="7166874"/>
            <a:ext cx="10226071" cy="1835150"/>
          </a:xfrm>
          <a:prstGeom prst="rect">
            <a:avLst/>
          </a:prstGeom>
        </p:spPr>
        <p:txBody>
          <a:bodyPr anchor="t" rtlCol="false" tIns="0" lIns="0" bIns="0" rIns="0">
            <a:spAutoFit/>
          </a:bodyPr>
          <a:lstStyle/>
          <a:p>
            <a:pPr algn="ctr">
              <a:lnSpc>
                <a:spcPts val="4900"/>
              </a:lnSpc>
            </a:pPr>
            <a:r>
              <a:rPr lang="en-US" sz="3500">
                <a:solidFill>
                  <a:srgbClr val="FFFFFF"/>
                </a:solidFill>
                <a:latin typeface="One Little Font"/>
                <a:ea typeface="One Little Font"/>
                <a:cs typeface="One Little Font"/>
                <a:sym typeface="One Little Font"/>
              </a:rPr>
              <a:t>Aplicaciones con una lógica de negocio compleja separada de la interfaz de usuario.</a:t>
            </a:r>
          </a:p>
          <a:p>
            <a:pPr algn="ctr">
              <a:lnSpc>
                <a:spcPts val="4900"/>
              </a:lnSpc>
            </a:pPr>
          </a:p>
        </p:txBody>
      </p:sp>
      <p:sp>
        <p:nvSpPr>
          <p:cNvPr name="Freeform 15" id="15"/>
          <p:cNvSpPr/>
          <p:nvPr/>
        </p:nvSpPr>
        <p:spPr>
          <a:xfrm flipH="false" flipV="false" rot="0">
            <a:off x="4512483" y="8723208"/>
            <a:ext cx="16230600" cy="2844199"/>
          </a:xfrm>
          <a:custGeom>
            <a:avLst/>
            <a:gdLst/>
            <a:ahLst/>
            <a:cxnLst/>
            <a:rect r="r" b="b" t="t" l="l"/>
            <a:pathLst>
              <a:path h="2844199" w="16230600">
                <a:moveTo>
                  <a:pt x="0" y="0"/>
                </a:moveTo>
                <a:lnTo>
                  <a:pt x="16230600" y="0"/>
                </a:lnTo>
                <a:lnTo>
                  <a:pt x="16230600" y="2844198"/>
                </a:lnTo>
                <a:lnTo>
                  <a:pt x="0" y="2844198"/>
                </a:lnTo>
                <a:lnTo>
                  <a:pt x="0" y="0"/>
                </a:lnTo>
                <a:close/>
              </a:path>
            </a:pathLst>
          </a:custGeom>
          <a:blipFill>
            <a:blip r:embed="rId4"/>
            <a:stretch>
              <a:fillRect l="0" t="0" r="0" b="0"/>
            </a:stretch>
          </a:blipFill>
        </p:spPr>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545454"/>
        </a:solidFill>
      </p:bgPr>
    </p:bg>
    <p:spTree>
      <p:nvGrpSpPr>
        <p:cNvPr id="1" name=""/>
        <p:cNvGrpSpPr/>
        <p:nvPr/>
      </p:nvGrpSpPr>
      <p:grpSpPr>
        <a:xfrm>
          <a:off x="0" y="0"/>
          <a:ext cx="0" cy="0"/>
          <a:chOff x="0" y="0"/>
          <a:chExt cx="0" cy="0"/>
        </a:xfrm>
      </p:grpSpPr>
      <p:grpSp>
        <p:nvGrpSpPr>
          <p:cNvPr name="Group 2" id="2"/>
          <p:cNvGrpSpPr/>
          <p:nvPr/>
        </p:nvGrpSpPr>
        <p:grpSpPr>
          <a:xfrm rot="0">
            <a:off x="3109065" y="5622868"/>
            <a:ext cx="12069870" cy="226907"/>
            <a:chOff x="0" y="0"/>
            <a:chExt cx="3178896" cy="59762"/>
          </a:xfrm>
        </p:grpSpPr>
        <p:sp>
          <p:nvSpPr>
            <p:cNvPr name="Freeform 3" id="3"/>
            <p:cNvSpPr/>
            <p:nvPr/>
          </p:nvSpPr>
          <p:spPr>
            <a:xfrm flipH="false" flipV="false" rot="0">
              <a:off x="0" y="0"/>
              <a:ext cx="3178896" cy="59762"/>
            </a:xfrm>
            <a:custGeom>
              <a:avLst/>
              <a:gdLst/>
              <a:ahLst/>
              <a:cxnLst/>
              <a:rect r="r" b="b" t="t" l="l"/>
              <a:pathLst>
                <a:path h="59762" w="3178896">
                  <a:moveTo>
                    <a:pt x="29881" y="0"/>
                  </a:moveTo>
                  <a:lnTo>
                    <a:pt x="3149015" y="0"/>
                  </a:lnTo>
                  <a:cubicBezTo>
                    <a:pt x="3156940" y="0"/>
                    <a:pt x="3164540" y="3148"/>
                    <a:pt x="3170144" y="8752"/>
                  </a:cubicBezTo>
                  <a:cubicBezTo>
                    <a:pt x="3175748" y="14356"/>
                    <a:pt x="3178896" y="21956"/>
                    <a:pt x="3178896" y="29881"/>
                  </a:cubicBezTo>
                  <a:lnTo>
                    <a:pt x="3178896" y="29881"/>
                  </a:lnTo>
                  <a:cubicBezTo>
                    <a:pt x="3178896" y="46383"/>
                    <a:pt x="3165518" y="59762"/>
                    <a:pt x="3149015" y="59762"/>
                  </a:cubicBezTo>
                  <a:lnTo>
                    <a:pt x="29881" y="59762"/>
                  </a:lnTo>
                  <a:cubicBezTo>
                    <a:pt x="13378" y="59762"/>
                    <a:pt x="0" y="46383"/>
                    <a:pt x="0" y="29881"/>
                  </a:cubicBezTo>
                  <a:lnTo>
                    <a:pt x="0" y="29881"/>
                  </a:lnTo>
                  <a:cubicBezTo>
                    <a:pt x="0" y="13378"/>
                    <a:pt x="13378" y="0"/>
                    <a:pt x="29881" y="0"/>
                  </a:cubicBezTo>
                  <a:close/>
                </a:path>
              </a:pathLst>
            </a:custGeom>
            <a:solidFill>
              <a:srgbClr val="FFFFFF"/>
            </a:solidFill>
            <a:ln cap="rnd">
              <a:noFill/>
              <a:prstDash val="solid"/>
              <a:round/>
            </a:ln>
          </p:spPr>
        </p:sp>
        <p:sp>
          <p:nvSpPr>
            <p:cNvPr name="TextBox 4" id="4"/>
            <p:cNvSpPr txBox="true"/>
            <p:nvPr/>
          </p:nvSpPr>
          <p:spPr>
            <a:xfrm>
              <a:off x="0" y="-38100"/>
              <a:ext cx="3178896" cy="97862"/>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2762180" y="5143500"/>
            <a:ext cx="1185642" cy="1185642"/>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sp>
        <p:sp>
          <p:nvSpPr>
            <p:cNvPr name="TextBox 7" id="7"/>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8" id="8"/>
          <p:cNvSpPr txBox="true"/>
          <p:nvPr/>
        </p:nvSpPr>
        <p:spPr>
          <a:xfrm rot="0">
            <a:off x="4604713" y="2465468"/>
            <a:ext cx="8830925" cy="1708151"/>
          </a:xfrm>
          <a:prstGeom prst="rect">
            <a:avLst/>
          </a:prstGeom>
        </p:spPr>
        <p:txBody>
          <a:bodyPr anchor="t" rtlCol="false" tIns="0" lIns="0" bIns="0" rIns="0">
            <a:spAutoFit/>
          </a:bodyPr>
          <a:lstStyle/>
          <a:p>
            <a:pPr algn="ctr">
              <a:lnSpc>
                <a:spcPts val="13999"/>
              </a:lnSpc>
            </a:pPr>
            <a:r>
              <a:rPr lang="en-US" sz="9999">
                <a:solidFill>
                  <a:srgbClr val="FFFFFF"/>
                </a:solidFill>
                <a:latin typeface="Gochi Hand"/>
                <a:ea typeface="Gochi Hand"/>
                <a:cs typeface="Gochi Hand"/>
                <a:sym typeface="Gochi Hand"/>
              </a:rPr>
              <a:t>Estructura</a:t>
            </a:r>
          </a:p>
        </p:txBody>
      </p:sp>
      <p:sp>
        <p:nvSpPr>
          <p:cNvPr name="TextBox 9" id="9"/>
          <p:cNvSpPr txBox="true"/>
          <p:nvPr/>
        </p:nvSpPr>
        <p:spPr>
          <a:xfrm rot="0">
            <a:off x="1028700" y="6672774"/>
            <a:ext cx="4617401" cy="514350"/>
          </a:xfrm>
          <a:prstGeom prst="rect">
            <a:avLst/>
          </a:prstGeom>
        </p:spPr>
        <p:txBody>
          <a:bodyPr anchor="t" rtlCol="false" tIns="0" lIns="0" bIns="0" rIns="0">
            <a:spAutoFit/>
          </a:bodyPr>
          <a:lstStyle/>
          <a:p>
            <a:pPr algn="ctr">
              <a:lnSpc>
                <a:spcPts val="4200"/>
              </a:lnSpc>
            </a:pPr>
            <a:r>
              <a:rPr lang="en-US" sz="3000">
                <a:solidFill>
                  <a:srgbClr val="FFFFFF"/>
                </a:solidFill>
                <a:latin typeface="One Little Font"/>
                <a:ea typeface="One Little Font"/>
                <a:cs typeface="One Little Font"/>
                <a:sym typeface="One Little Font"/>
              </a:rPr>
              <a:t>Modelo</a:t>
            </a:r>
          </a:p>
        </p:txBody>
      </p:sp>
      <p:sp>
        <p:nvSpPr>
          <p:cNvPr name="TextBox 10" id="10"/>
          <p:cNvSpPr txBox="true"/>
          <p:nvPr/>
        </p:nvSpPr>
        <p:spPr>
          <a:xfrm rot="0">
            <a:off x="2827378" y="5359065"/>
            <a:ext cx="1020044" cy="668788"/>
          </a:xfrm>
          <a:prstGeom prst="rect">
            <a:avLst/>
          </a:prstGeom>
        </p:spPr>
        <p:txBody>
          <a:bodyPr anchor="t" rtlCol="false" tIns="0" lIns="0" bIns="0" rIns="0">
            <a:spAutoFit/>
          </a:bodyPr>
          <a:lstStyle/>
          <a:p>
            <a:pPr algn="ctr">
              <a:lnSpc>
                <a:spcPts val="5378"/>
              </a:lnSpc>
            </a:pPr>
            <a:r>
              <a:rPr lang="en-US" sz="3841">
                <a:solidFill>
                  <a:srgbClr val="545454"/>
                </a:solidFill>
                <a:latin typeface="Gochi Hand"/>
                <a:ea typeface="Gochi Hand"/>
                <a:cs typeface="Gochi Hand"/>
                <a:sym typeface="Gochi Hand"/>
              </a:rPr>
              <a:t>01</a:t>
            </a:r>
          </a:p>
        </p:txBody>
      </p:sp>
      <p:grpSp>
        <p:nvGrpSpPr>
          <p:cNvPr name="Group 11" id="11"/>
          <p:cNvGrpSpPr/>
          <p:nvPr/>
        </p:nvGrpSpPr>
        <p:grpSpPr>
          <a:xfrm rot="0">
            <a:off x="8551179" y="5143500"/>
            <a:ext cx="1185642" cy="1185642"/>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sp>
        <p:sp>
          <p:nvSpPr>
            <p:cNvPr name="TextBox 13" id="13"/>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14" id="14"/>
          <p:cNvSpPr txBox="true"/>
          <p:nvPr/>
        </p:nvSpPr>
        <p:spPr>
          <a:xfrm rot="0">
            <a:off x="8633978" y="5359065"/>
            <a:ext cx="1020044" cy="668788"/>
          </a:xfrm>
          <a:prstGeom prst="rect">
            <a:avLst/>
          </a:prstGeom>
        </p:spPr>
        <p:txBody>
          <a:bodyPr anchor="t" rtlCol="false" tIns="0" lIns="0" bIns="0" rIns="0">
            <a:spAutoFit/>
          </a:bodyPr>
          <a:lstStyle/>
          <a:p>
            <a:pPr algn="ctr">
              <a:lnSpc>
                <a:spcPts val="5378"/>
              </a:lnSpc>
            </a:pPr>
            <a:r>
              <a:rPr lang="en-US" sz="3841">
                <a:solidFill>
                  <a:srgbClr val="545454"/>
                </a:solidFill>
                <a:latin typeface="Gochi Hand"/>
                <a:ea typeface="Gochi Hand"/>
                <a:cs typeface="Gochi Hand"/>
                <a:sym typeface="Gochi Hand"/>
              </a:rPr>
              <a:t>02</a:t>
            </a:r>
          </a:p>
        </p:txBody>
      </p:sp>
      <p:grpSp>
        <p:nvGrpSpPr>
          <p:cNvPr name="Group 15" id="15"/>
          <p:cNvGrpSpPr/>
          <p:nvPr/>
        </p:nvGrpSpPr>
        <p:grpSpPr>
          <a:xfrm rot="0">
            <a:off x="14340178" y="5143500"/>
            <a:ext cx="1185642" cy="1185642"/>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sp>
        <p:sp>
          <p:nvSpPr>
            <p:cNvPr name="TextBox 17" id="17"/>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18" id="18"/>
          <p:cNvSpPr txBox="true"/>
          <p:nvPr/>
        </p:nvSpPr>
        <p:spPr>
          <a:xfrm rot="0">
            <a:off x="14422977" y="5359065"/>
            <a:ext cx="1020044" cy="668788"/>
          </a:xfrm>
          <a:prstGeom prst="rect">
            <a:avLst/>
          </a:prstGeom>
        </p:spPr>
        <p:txBody>
          <a:bodyPr anchor="t" rtlCol="false" tIns="0" lIns="0" bIns="0" rIns="0">
            <a:spAutoFit/>
          </a:bodyPr>
          <a:lstStyle/>
          <a:p>
            <a:pPr algn="ctr">
              <a:lnSpc>
                <a:spcPts val="5378"/>
              </a:lnSpc>
            </a:pPr>
            <a:r>
              <a:rPr lang="en-US" sz="3841">
                <a:solidFill>
                  <a:srgbClr val="545454"/>
                </a:solidFill>
                <a:latin typeface="Gochi Hand"/>
                <a:ea typeface="Gochi Hand"/>
                <a:cs typeface="Gochi Hand"/>
                <a:sym typeface="Gochi Hand"/>
              </a:rPr>
              <a:t>03</a:t>
            </a:r>
          </a:p>
        </p:txBody>
      </p:sp>
      <p:sp>
        <p:nvSpPr>
          <p:cNvPr name="Freeform 19" id="19"/>
          <p:cNvSpPr/>
          <p:nvPr/>
        </p:nvSpPr>
        <p:spPr>
          <a:xfrm flipH="false" flipV="false" rot="0">
            <a:off x="-7220715" y="-1840373"/>
            <a:ext cx="16230600" cy="3550444"/>
          </a:xfrm>
          <a:custGeom>
            <a:avLst/>
            <a:gdLst/>
            <a:ahLst/>
            <a:cxnLst/>
            <a:rect r="r" b="b" t="t" l="l"/>
            <a:pathLst>
              <a:path h="3550444" w="16230600">
                <a:moveTo>
                  <a:pt x="0" y="0"/>
                </a:moveTo>
                <a:lnTo>
                  <a:pt x="16230600" y="0"/>
                </a:lnTo>
                <a:lnTo>
                  <a:pt x="16230600" y="3550444"/>
                </a:lnTo>
                <a:lnTo>
                  <a:pt x="0" y="3550444"/>
                </a:lnTo>
                <a:lnTo>
                  <a:pt x="0" y="0"/>
                </a:lnTo>
                <a:close/>
              </a:path>
            </a:pathLst>
          </a:custGeom>
          <a:blipFill>
            <a:blip r:embed="rId2"/>
            <a:stretch>
              <a:fillRect l="0" t="0" r="0" b="0"/>
            </a:stretch>
          </a:blipFill>
        </p:spPr>
      </p:sp>
      <p:sp>
        <p:nvSpPr>
          <p:cNvPr name="Freeform 20" id="20"/>
          <p:cNvSpPr/>
          <p:nvPr/>
        </p:nvSpPr>
        <p:spPr>
          <a:xfrm flipH="false" flipV="false" rot="-653790">
            <a:off x="4471450" y="-1788537"/>
            <a:ext cx="16230600" cy="3550444"/>
          </a:xfrm>
          <a:custGeom>
            <a:avLst/>
            <a:gdLst/>
            <a:ahLst/>
            <a:cxnLst/>
            <a:rect r="r" b="b" t="t" l="l"/>
            <a:pathLst>
              <a:path h="3550444" w="16230600">
                <a:moveTo>
                  <a:pt x="0" y="0"/>
                </a:moveTo>
                <a:lnTo>
                  <a:pt x="16230600" y="0"/>
                </a:lnTo>
                <a:lnTo>
                  <a:pt x="16230600" y="3550443"/>
                </a:lnTo>
                <a:lnTo>
                  <a:pt x="0" y="3550443"/>
                </a:lnTo>
                <a:lnTo>
                  <a:pt x="0" y="0"/>
                </a:lnTo>
                <a:close/>
              </a:path>
            </a:pathLst>
          </a:custGeom>
          <a:blipFill>
            <a:blip r:embed="rId2"/>
            <a:stretch>
              <a:fillRect l="0" t="0" r="0" b="0"/>
            </a:stretch>
          </a:blipFill>
        </p:spPr>
      </p:sp>
      <p:sp>
        <p:nvSpPr>
          <p:cNvPr name="Freeform 21" id="21"/>
          <p:cNvSpPr/>
          <p:nvPr/>
        </p:nvSpPr>
        <p:spPr>
          <a:xfrm flipH="false" flipV="false" rot="-10800000">
            <a:off x="-6900406" y="9235980"/>
            <a:ext cx="16230600" cy="5843016"/>
          </a:xfrm>
          <a:custGeom>
            <a:avLst/>
            <a:gdLst/>
            <a:ahLst/>
            <a:cxnLst/>
            <a:rect r="r" b="b" t="t" l="l"/>
            <a:pathLst>
              <a:path h="5843016" w="16230600">
                <a:moveTo>
                  <a:pt x="0" y="0"/>
                </a:moveTo>
                <a:lnTo>
                  <a:pt x="16230600" y="0"/>
                </a:lnTo>
                <a:lnTo>
                  <a:pt x="16230600" y="5843016"/>
                </a:lnTo>
                <a:lnTo>
                  <a:pt x="0" y="5843016"/>
                </a:lnTo>
                <a:lnTo>
                  <a:pt x="0" y="0"/>
                </a:lnTo>
                <a:close/>
              </a:path>
            </a:pathLst>
          </a:custGeom>
          <a:blipFill>
            <a:blip r:embed="rId3"/>
            <a:stretch>
              <a:fillRect l="0" t="0" r="0" b="0"/>
            </a:stretch>
          </a:blipFill>
        </p:spPr>
      </p:sp>
      <p:sp>
        <p:nvSpPr>
          <p:cNvPr name="Freeform 22" id="22"/>
          <p:cNvSpPr/>
          <p:nvPr/>
        </p:nvSpPr>
        <p:spPr>
          <a:xfrm flipH="false" flipV="false" rot="-10800000">
            <a:off x="3766808" y="8834949"/>
            <a:ext cx="16230600" cy="5843016"/>
          </a:xfrm>
          <a:custGeom>
            <a:avLst/>
            <a:gdLst/>
            <a:ahLst/>
            <a:cxnLst/>
            <a:rect r="r" b="b" t="t" l="l"/>
            <a:pathLst>
              <a:path h="5843016" w="16230600">
                <a:moveTo>
                  <a:pt x="0" y="0"/>
                </a:moveTo>
                <a:lnTo>
                  <a:pt x="16230600" y="0"/>
                </a:lnTo>
                <a:lnTo>
                  <a:pt x="16230600" y="5843016"/>
                </a:lnTo>
                <a:lnTo>
                  <a:pt x="0" y="5843016"/>
                </a:lnTo>
                <a:lnTo>
                  <a:pt x="0" y="0"/>
                </a:lnTo>
                <a:close/>
              </a:path>
            </a:pathLst>
          </a:custGeom>
          <a:blipFill>
            <a:blip r:embed="rId3"/>
            <a:stretch>
              <a:fillRect l="0" t="0" r="0" b="0"/>
            </a:stretch>
          </a:blipFill>
        </p:spPr>
      </p:sp>
      <p:sp>
        <p:nvSpPr>
          <p:cNvPr name="TextBox 23" id="23"/>
          <p:cNvSpPr txBox="true"/>
          <p:nvPr/>
        </p:nvSpPr>
        <p:spPr>
          <a:xfrm rot="0">
            <a:off x="800365" y="7296296"/>
            <a:ext cx="4617401" cy="1047750"/>
          </a:xfrm>
          <a:prstGeom prst="rect">
            <a:avLst/>
          </a:prstGeom>
        </p:spPr>
        <p:txBody>
          <a:bodyPr anchor="t" rtlCol="false" tIns="0" lIns="0" bIns="0" rIns="0">
            <a:spAutoFit/>
          </a:bodyPr>
          <a:lstStyle/>
          <a:p>
            <a:pPr algn="ctr">
              <a:lnSpc>
                <a:spcPts val="4200"/>
              </a:lnSpc>
            </a:pPr>
            <a:r>
              <a:rPr lang="en-US" sz="3000">
                <a:solidFill>
                  <a:srgbClr val="FFFFFF"/>
                </a:solidFill>
                <a:latin typeface="One Little Font"/>
                <a:ea typeface="One Little Font"/>
                <a:cs typeface="One Little Font"/>
                <a:sym typeface="One Little Font"/>
              </a:rPr>
              <a:t>Representa los datos y la lógica de negocio</a:t>
            </a:r>
          </a:p>
        </p:txBody>
      </p:sp>
      <p:sp>
        <p:nvSpPr>
          <p:cNvPr name="TextBox 24" id="24"/>
          <p:cNvSpPr txBox="true"/>
          <p:nvPr/>
        </p:nvSpPr>
        <p:spPr>
          <a:xfrm rot="0">
            <a:off x="7135661" y="6717835"/>
            <a:ext cx="4617401" cy="514350"/>
          </a:xfrm>
          <a:prstGeom prst="rect">
            <a:avLst/>
          </a:prstGeom>
        </p:spPr>
        <p:txBody>
          <a:bodyPr anchor="t" rtlCol="false" tIns="0" lIns="0" bIns="0" rIns="0">
            <a:spAutoFit/>
          </a:bodyPr>
          <a:lstStyle/>
          <a:p>
            <a:pPr algn="ctr">
              <a:lnSpc>
                <a:spcPts val="4200"/>
              </a:lnSpc>
            </a:pPr>
            <a:r>
              <a:rPr lang="en-US" sz="3000">
                <a:solidFill>
                  <a:srgbClr val="FFFFFF"/>
                </a:solidFill>
                <a:latin typeface="One Little Font"/>
                <a:ea typeface="One Little Font"/>
                <a:cs typeface="One Little Font"/>
                <a:sym typeface="One Little Font"/>
              </a:rPr>
              <a:t>Vista</a:t>
            </a:r>
          </a:p>
        </p:txBody>
      </p:sp>
      <p:sp>
        <p:nvSpPr>
          <p:cNvPr name="TextBox 25" id="25"/>
          <p:cNvSpPr txBox="true"/>
          <p:nvPr/>
        </p:nvSpPr>
        <p:spPr>
          <a:xfrm rot="0">
            <a:off x="6907325" y="7341357"/>
            <a:ext cx="4617401" cy="1581150"/>
          </a:xfrm>
          <a:prstGeom prst="rect">
            <a:avLst/>
          </a:prstGeom>
        </p:spPr>
        <p:txBody>
          <a:bodyPr anchor="t" rtlCol="false" tIns="0" lIns="0" bIns="0" rIns="0">
            <a:spAutoFit/>
          </a:bodyPr>
          <a:lstStyle/>
          <a:p>
            <a:pPr algn="ctr">
              <a:lnSpc>
                <a:spcPts val="4200"/>
              </a:lnSpc>
            </a:pPr>
            <a:r>
              <a:rPr lang="en-US" sz="3000">
                <a:solidFill>
                  <a:srgbClr val="FFFFFF"/>
                </a:solidFill>
                <a:latin typeface="One Little Font"/>
                <a:ea typeface="One Little Font"/>
                <a:cs typeface="One Little Font"/>
                <a:sym typeface="One Little Font"/>
              </a:rPr>
              <a:t>Se encarga de la representación visual de los datos. </a:t>
            </a:r>
          </a:p>
        </p:txBody>
      </p:sp>
      <p:sp>
        <p:nvSpPr>
          <p:cNvPr name="TextBox 26" id="26"/>
          <p:cNvSpPr txBox="true"/>
          <p:nvPr/>
        </p:nvSpPr>
        <p:spPr>
          <a:xfrm rot="0">
            <a:off x="12984402" y="6717835"/>
            <a:ext cx="4617401" cy="514350"/>
          </a:xfrm>
          <a:prstGeom prst="rect">
            <a:avLst/>
          </a:prstGeom>
        </p:spPr>
        <p:txBody>
          <a:bodyPr anchor="t" rtlCol="false" tIns="0" lIns="0" bIns="0" rIns="0">
            <a:spAutoFit/>
          </a:bodyPr>
          <a:lstStyle/>
          <a:p>
            <a:pPr algn="ctr">
              <a:lnSpc>
                <a:spcPts val="4200"/>
              </a:lnSpc>
            </a:pPr>
            <a:r>
              <a:rPr lang="en-US" sz="3000">
                <a:solidFill>
                  <a:srgbClr val="FFFFFF"/>
                </a:solidFill>
                <a:latin typeface="One Little Font"/>
                <a:ea typeface="One Little Font"/>
                <a:cs typeface="One Little Font"/>
                <a:sym typeface="One Little Font"/>
              </a:rPr>
              <a:t>Controlador</a:t>
            </a:r>
          </a:p>
        </p:txBody>
      </p:sp>
      <p:sp>
        <p:nvSpPr>
          <p:cNvPr name="TextBox 27" id="27"/>
          <p:cNvSpPr txBox="true"/>
          <p:nvPr/>
        </p:nvSpPr>
        <p:spPr>
          <a:xfrm rot="0">
            <a:off x="12756067" y="7341357"/>
            <a:ext cx="4617401" cy="1581150"/>
          </a:xfrm>
          <a:prstGeom prst="rect">
            <a:avLst/>
          </a:prstGeom>
        </p:spPr>
        <p:txBody>
          <a:bodyPr anchor="t" rtlCol="false" tIns="0" lIns="0" bIns="0" rIns="0">
            <a:spAutoFit/>
          </a:bodyPr>
          <a:lstStyle/>
          <a:p>
            <a:pPr algn="ctr">
              <a:lnSpc>
                <a:spcPts val="4200"/>
              </a:lnSpc>
            </a:pPr>
            <a:r>
              <a:rPr lang="en-US" sz="3000">
                <a:solidFill>
                  <a:srgbClr val="FFFFFF"/>
                </a:solidFill>
                <a:latin typeface="One Little Font"/>
                <a:ea typeface="One Little Font"/>
                <a:cs typeface="One Little Font"/>
                <a:sym typeface="One Little Font"/>
              </a:rPr>
              <a:t>Actúa como intermediario entre el Modelo y la Vista</a:t>
            </a:r>
          </a:p>
          <a:p>
            <a:pPr algn="ctr">
              <a:lnSpc>
                <a:spcPts val="4200"/>
              </a:lnSpc>
            </a:pP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545454"/>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6900406" y="9078051"/>
            <a:ext cx="16230600" cy="5843016"/>
          </a:xfrm>
          <a:custGeom>
            <a:avLst/>
            <a:gdLst/>
            <a:ahLst/>
            <a:cxnLst/>
            <a:rect r="r" b="b" t="t" l="l"/>
            <a:pathLst>
              <a:path h="5843016" w="16230600">
                <a:moveTo>
                  <a:pt x="0" y="0"/>
                </a:moveTo>
                <a:lnTo>
                  <a:pt x="16230600" y="0"/>
                </a:lnTo>
                <a:lnTo>
                  <a:pt x="16230600" y="5843016"/>
                </a:lnTo>
                <a:lnTo>
                  <a:pt x="0" y="5843016"/>
                </a:lnTo>
                <a:lnTo>
                  <a:pt x="0" y="0"/>
                </a:lnTo>
                <a:close/>
              </a:path>
            </a:pathLst>
          </a:custGeom>
          <a:blipFill>
            <a:blip r:embed="rId2"/>
            <a:stretch>
              <a:fillRect l="0" t="0" r="0" b="0"/>
            </a:stretch>
          </a:blipFill>
        </p:spPr>
      </p:sp>
      <p:sp>
        <p:nvSpPr>
          <p:cNvPr name="Freeform 3" id="3"/>
          <p:cNvSpPr/>
          <p:nvPr/>
        </p:nvSpPr>
        <p:spPr>
          <a:xfrm flipH="false" flipV="false" rot="0">
            <a:off x="4512483" y="1028700"/>
            <a:ext cx="9263034" cy="2818609"/>
          </a:xfrm>
          <a:custGeom>
            <a:avLst/>
            <a:gdLst/>
            <a:ahLst/>
            <a:cxnLst/>
            <a:rect r="r" b="b" t="t" l="l"/>
            <a:pathLst>
              <a:path h="2818609" w="9263034">
                <a:moveTo>
                  <a:pt x="0" y="0"/>
                </a:moveTo>
                <a:lnTo>
                  <a:pt x="9263034" y="0"/>
                </a:lnTo>
                <a:lnTo>
                  <a:pt x="9263034" y="2818609"/>
                </a:lnTo>
                <a:lnTo>
                  <a:pt x="0" y="2818609"/>
                </a:lnTo>
                <a:lnTo>
                  <a:pt x="0" y="0"/>
                </a:lnTo>
                <a:close/>
              </a:path>
            </a:pathLst>
          </a:custGeom>
          <a:blipFill>
            <a:blip r:embed="rId3"/>
            <a:stretch>
              <a:fillRect l="0" t="0" r="0" b="0"/>
            </a:stretch>
          </a:blipFill>
        </p:spPr>
      </p:sp>
      <p:sp>
        <p:nvSpPr>
          <p:cNvPr name="Freeform 4" id="4"/>
          <p:cNvSpPr/>
          <p:nvPr/>
        </p:nvSpPr>
        <p:spPr>
          <a:xfrm flipH="false" flipV="false" rot="-10800000">
            <a:off x="3766808" y="8677020"/>
            <a:ext cx="16230600" cy="5843016"/>
          </a:xfrm>
          <a:custGeom>
            <a:avLst/>
            <a:gdLst/>
            <a:ahLst/>
            <a:cxnLst/>
            <a:rect r="r" b="b" t="t" l="l"/>
            <a:pathLst>
              <a:path h="5843016" w="16230600">
                <a:moveTo>
                  <a:pt x="0" y="0"/>
                </a:moveTo>
                <a:lnTo>
                  <a:pt x="16230600" y="0"/>
                </a:lnTo>
                <a:lnTo>
                  <a:pt x="16230600" y="5843016"/>
                </a:lnTo>
                <a:lnTo>
                  <a:pt x="0" y="5843016"/>
                </a:lnTo>
                <a:lnTo>
                  <a:pt x="0" y="0"/>
                </a:lnTo>
                <a:close/>
              </a:path>
            </a:pathLst>
          </a:custGeom>
          <a:blipFill>
            <a:blip r:embed="rId2"/>
            <a:stretch>
              <a:fillRect l="0" t="0" r="0" b="0"/>
            </a:stretch>
          </a:blipFill>
        </p:spPr>
      </p:sp>
      <p:grpSp>
        <p:nvGrpSpPr>
          <p:cNvPr name="Group 5" id="5"/>
          <p:cNvGrpSpPr/>
          <p:nvPr/>
        </p:nvGrpSpPr>
        <p:grpSpPr>
          <a:xfrm rot="0">
            <a:off x="2507002" y="4268470"/>
            <a:ext cx="4142783" cy="3987389"/>
            <a:chOff x="0" y="0"/>
            <a:chExt cx="1091103" cy="1050176"/>
          </a:xfrm>
        </p:grpSpPr>
        <p:sp>
          <p:nvSpPr>
            <p:cNvPr name="Freeform 6" id="6"/>
            <p:cNvSpPr/>
            <p:nvPr/>
          </p:nvSpPr>
          <p:spPr>
            <a:xfrm flipH="false" flipV="false" rot="0">
              <a:off x="0" y="0"/>
              <a:ext cx="1091103" cy="1050176"/>
            </a:xfrm>
            <a:custGeom>
              <a:avLst/>
              <a:gdLst/>
              <a:ahLst/>
              <a:cxnLst/>
              <a:rect r="r" b="b" t="t" l="l"/>
              <a:pathLst>
                <a:path h="1050176" w="1091103">
                  <a:moveTo>
                    <a:pt x="95307" y="0"/>
                  </a:moveTo>
                  <a:lnTo>
                    <a:pt x="995796" y="0"/>
                  </a:lnTo>
                  <a:cubicBezTo>
                    <a:pt x="1021073" y="0"/>
                    <a:pt x="1045315" y="10041"/>
                    <a:pt x="1063188" y="27915"/>
                  </a:cubicBezTo>
                  <a:cubicBezTo>
                    <a:pt x="1081062" y="45788"/>
                    <a:pt x="1091103" y="70030"/>
                    <a:pt x="1091103" y="95307"/>
                  </a:cubicBezTo>
                  <a:lnTo>
                    <a:pt x="1091103" y="954869"/>
                  </a:lnTo>
                  <a:cubicBezTo>
                    <a:pt x="1091103" y="980146"/>
                    <a:pt x="1081062" y="1004388"/>
                    <a:pt x="1063188" y="1022262"/>
                  </a:cubicBezTo>
                  <a:cubicBezTo>
                    <a:pt x="1045315" y="1040135"/>
                    <a:pt x="1021073" y="1050176"/>
                    <a:pt x="995796" y="1050176"/>
                  </a:cubicBezTo>
                  <a:lnTo>
                    <a:pt x="95307" y="1050176"/>
                  </a:lnTo>
                  <a:cubicBezTo>
                    <a:pt x="70030" y="1050176"/>
                    <a:pt x="45788" y="1040135"/>
                    <a:pt x="27915" y="1022262"/>
                  </a:cubicBezTo>
                  <a:cubicBezTo>
                    <a:pt x="10041" y="1004388"/>
                    <a:pt x="0" y="980146"/>
                    <a:pt x="0" y="954869"/>
                  </a:cubicBezTo>
                  <a:lnTo>
                    <a:pt x="0" y="95307"/>
                  </a:lnTo>
                  <a:cubicBezTo>
                    <a:pt x="0" y="70030"/>
                    <a:pt x="10041" y="45788"/>
                    <a:pt x="27915" y="27915"/>
                  </a:cubicBezTo>
                  <a:cubicBezTo>
                    <a:pt x="45788" y="10041"/>
                    <a:pt x="70030" y="0"/>
                    <a:pt x="95307" y="0"/>
                  </a:cubicBezTo>
                  <a:close/>
                </a:path>
              </a:pathLst>
            </a:custGeom>
            <a:solidFill>
              <a:srgbClr val="FFFFFF"/>
            </a:solidFill>
          </p:spPr>
        </p:sp>
        <p:sp>
          <p:nvSpPr>
            <p:cNvPr name="TextBox 7" id="7"/>
            <p:cNvSpPr txBox="true"/>
            <p:nvPr/>
          </p:nvSpPr>
          <p:spPr>
            <a:xfrm>
              <a:off x="0" y="-38100"/>
              <a:ext cx="1091103" cy="1088276"/>
            </a:xfrm>
            <a:prstGeom prst="rect">
              <a:avLst/>
            </a:prstGeom>
          </p:spPr>
          <p:txBody>
            <a:bodyPr anchor="ctr" rtlCol="false" tIns="50800" lIns="50800" bIns="50800" rIns="50800"/>
            <a:lstStyle/>
            <a:p>
              <a:pPr algn="ctr">
                <a:lnSpc>
                  <a:spcPts val="2659"/>
                </a:lnSpc>
              </a:pPr>
            </a:p>
          </p:txBody>
        </p:sp>
      </p:grpSp>
      <p:sp>
        <p:nvSpPr>
          <p:cNvPr name="TextBox 8" id="8"/>
          <p:cNvSpPr txBox="true"/>
          <p:nvPr/>
        </p:nvSpPr>
        <p:spPr>
          <a:xfrm rot="0">
            <a:off x="5928798" y="1362725"/>
            <a:ext cx="6802791" cy="2486645"/>
          </a:xfrm>
          <a:prstGeom prst="rect">
            <a:avLst/>
          </a:prstGeom>
        </p:spPr>
        <p:txBody>
          <a:bodyPr anchor="t" rtlCol="false" tIns="0" lIns="0" bIns="0" rIns="0">
            <a:spAutoFit/>
          </a:bodyPr>
          <a:lstStyle/>
          <a:p>
            <a:pPr algn="ctr">
              <a:lnSpc>
                <a:spcPts val="9940"/>
              </a:lnSpc>
            </a:pPr>
            <a:r>
              <a:rPr lang="en-US" sz="7100">
                <a:solidFill>
                  <a:srgbClr val="FFFFFF"/>
                </a:solidFill>
                <a:latin typeface="Gochi Hand"/>
                <a:ea typeface="Gochi Hand"/>
                <a:cs typeface="Gochi Hand"/>
                <a:sym typeface="Gochi Hand"/>
              </a:rPr>
              <a:t>Patrones seleccionados </a:t>
            </a:r>
          </a:p>
        </p:txBody>
      </p:sp>
      <p:grpSp>
        <p:nvGrpSpPr>
          <p:cNvPr name="Group 9" id="9"/>
          <p:cNvGrpSpPr/>
          <p:nvPr/>
        </p:nvGrpSpPr>
        <p:grpSpPr>
          <a:xfrm rot="0">
            <a:off x="7072608" y="4268470"/>
            <a:ext cx="4142783" cy="3987389"/>
            <a:chOff x="0" y="0"/>
            <a:chExt cx="1091103" cy="1050176"/>
          </a:xfrm>
        </p:grpSpPr>
        <p:sp>
          <p:nvSpPr>
            <p:cNvPr name="Freeform 10" id="10"/>
            <p:cNvSpPr/>
            <p:nvPr/>
          </p:nvSpPr>
          <p:spPr>
            <a:xfrm flipH="false" flipV="false" rot="0">
              <a:off x="0" y="0"/>
              <a:ext cx="1091103" cy="1050176"/>
            </a:xfrm>
            <a:custGeom>
              <a:avLst/>
              <a:gdLst/>
              <a:ahLst/>
              <a:cxnLst/>
              <a:rect r="r" b="b" t="t" l="l"/>
              <a:pathLst>
                <a:path h="1050176" w="1091103">
                  <a:moveTo>
                    <a:pt x="95307" y="0"/>
                  </a:moveTo>
                  <a:lnTo>
                    <a:pt x="995796" y="0"/>
                  </a:lnTo>
                  <a:cubicBezTo>
                    <a:pt x="1021073" y="0"/>
                    <a:pt x="1045315" y="10041"/>
                    <a:pt x="1063188" y="27915"/>
                  </a:cubicBezTo>
                  <a:cubicBezTo>
                    <a:pt x="1081062" y="45788"/>
                    <a:pt x="1091103" y="70030"/>
                    <a:pt x="1091103" y="95307"/>
                  </a:cubicBezTo>
                  <a:lnTo>
                    <a:pt x="1091103" y="954869"/>
                  </a:lnTo>
                  <a:cubicBezTo>
                    <a:pt x="1091103" y="980146"/>
                    <a:pt x="1081062" y="1004388"/>
                    <a:pt x="1063188" y="1022262"/>
                  </a:cubicBezTo>
                  <a:cubicBezTo>
                    <a:pt x="1045315" y="1040135"/>
                    <a:pt x="1021073" y="1050176"/>
                    <a:pt x="995796" y="1050176"/>
                  </a:cubicBezTo>
                  <a:lnTo>
                    <a:pt x="95307" y="1050176"/>
                  </a:lnTo>
                  <a:cubicBezTo>
                    <a:pt x="70030" y="1050176"/>
                    <a:pt x="45788" y="1040135"/>
                    <a:pt x="27915" y="1022262"/>
                  </a:cubicBezTo>
                  <a:cubicBezTo>
                    <a:pt x="10041" y="1004388"/>
                    <a:pt x="0" y="980146"/>
                    <a:pt x="0" y="954869"/>
                  </a:cubicBezTo>
                  <a:lnTo>
                    <a:pt x="0" y="95307"/>
                  </a:lnTo>
                  <a:cubicBezTo>
                    <a:pt x="0" y="70030"/>
                    <a:pt x="10041" y="45788"/>
                    <a:pt x="27915" y="27915"/>
                  </a:cubicBezTo>
                  <a:cubicBezTo>
                    <a:pt x="45788" y="10041"/>
                    <a:pt x="70030" y="0"/>
                    <a:pt x="95307" y="0"/>
                  </a:cubicBezTo>
                  <a:close/>
                </a:path>
              </a:pathLst>
            </a:custGeom>
            <a:solidFill>
              <a:srgbClr val="FFFFFF"/>
            </a:solidFill>
          </p:spPr>
        </p:sp>
        <p:sp>
          <p:nvSpPr>
            <p:cNvPr name="TextBox 11" id="11"/>
            <p:cNvSpPr txBox="true"/>
            <p:nvPr/>
          </p:nvSpPr>
          <p:spPr>
            <a:xfrm>
              <a:off x="0" y="-38100"/>
              <a:ext cx="1091103" cy="1088276"/>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0">
            <a:off x="11638215" y="4268470"/>
            <a:ext cx="4142783" cy="3987389"/>
            <a:chOff x="0" y="0"/>
            <a:chExt cx="1091103" cy="1050176"/>
          </a:xfrm>
        </p:grpSpPr>
        <p:sp>
          <p:nvSpPr>
            <p:cNvPr name="Freeform 13" id="13"/>
            <p:cNvSpPr/>
            <p:nvPr/>
          </p:nvSpPr>
          <p:spPr>
            <a:xfrm flipH="false" flipV="false" rot="0">
              <a:off x="0" y="0"/>
              <a:ext cx="1091103" cy="1050176"/>
            </a:xfrm>
            <a:custGeom>
              <a:avLst/>
              <a:gdLst/>
              <a:ahLst/>
              <a:cxnLst/>
              <a:rect r="r" b="b" t="t" l="l"/>
              <a:pathLst>
                <a:path h="1050176" w="1091103">
                  <a:moveTo>
                    <a:pt x="95307" y="0"/>
                  </a:moveTo>
                  <a:lnTo>
                    <a:pt x="995796" y="0"/>
                  </a:lnTo>
                  <a:cubicBezTo>
                    <a:pt x="1021073" y="0"/>
                    <a:pt x="1045315" y="10041"/>
                    <a:pt x="1063188" y="27915"/>
                  </a:cubicBezTo>
                  <a:cubicBezTo>
                    <a:pt x="1081062" y="45788"/>
                    <a:pt x="1091103" y="70030"/>
                    <a:pt x="1091103" y="95307"/>
                  </a:cubicBezTo>
                  <a:lnTo>
                    <a:pt x="1091103" y="954869"/>
                  </a:lnTo>
                  <a:cubicBezTo>
                    <a:pt x="1091103" y="980146"/>
                    <a:pt x="1081062" y="1004388"/>
                    <a:pt x="1063188" y="1022262"/>
                  </a:cubicBezTo>
                  <a:cubicBezTo>
                    <a:pt x="1045315" y="1040135"/>
                    <a:pt x="1021073" y="1050176"/>
                    <a:pt x="995796" y="1050176"/>
                  </a:cubicBezTo>
                  <a:lnTo>
                    <a:pt x="95307" y="1050176"/>
                  </a:lnTo>
                  <a:cubicBezTo>
                    <a:pt x="70030" y="1050176"/>
                    <a:pt x="45788" y="1040135"/>
                    <a:pt x="27915" y="1022262"/>
                  </a:cubicBezTo>
                  <a:cubicBezTo>
                    <a:pt x="10041" y="1004388"/>
                    <a:pt x="0" y="980146"/>
                    <a:pt x="0" y="954869"/>
                  </a:cubicBezTo>
                  <a:lnTo>
                    <a:pt x="0" y="95307"/>
                  </a:lnTo>
                  <a:cubicBezTo>
                    <a:pt x="0" y="70030"/>
                    <a:pt x="10041" y="45788"/>
                    <a:pt x="27915" y="27915"/>
                  </a:cubicBezTo>
                  <a:cubicBezTo>
                    <a:pt x="45788" y="10041"/>
                    <a:pt x="70030" y="0"/>
                    <a:pt x="95307" y="0"/>
                  </a:cubicBezTo>
                  <a:close/>
                </a:path>
              </a:pathLst>
            </a:custGeom>
            <a:solidFill>
              <a:srgbClr val="FFFFFF"/>
            </a:solidFill>
          </p:spPr>
        </p:sp>
        <p:sp>
          <p:nvSpPr>
            <p:cNvPr name="TextBox 14" id="14"/>
            <p:cNvSpPr txBox="true"/>
            <p:nvPr/>
          </p:nvSpPr>
          <p:spPr>
            <a:xfrm>
              <a:off x="0" y="-38100"/>
              <a:ext cx="1091103" cy="1088276"/>
            </a:xfrm>
            <a:prstGeom prst="rect">
              <a:avLst/>
            </a:prstGeom>
          </p:spPr>
          <p:txBody>
            <a:bodyPr anchor="ctr" rtlCol="false" tIns="50800" lIns="50800" bIns="50800" rIns="50800"/>
            <a:lstStyle/>
            <a:p>
              <a:pPr algn="ctr">
                <a:lnSpc>
                  <a:spcPts val="2659"/>
                </a:lnSpc>
              </a:pPr>
            </a:p>
          </p:txBody>
        </p:sp>
      </p:grpSp>
      <p:sp>
        <p:nvSpPr>
          <p:cNvPr name="TextBox 15" id="15"/>
          <p:cNvSpPr txBox="true"/>
          <p:nvPr/>
        </p:nvSpPr>
        <p:spPr>
          <a:xfrm rot="0">
            <a:off x="2853760" y="5746782"/>
            <a:ext cx="3552098" cy="854075"/>
          </a:xfrm>
          <a:prstGeom prst="rect">
            <a:avLst/>
          </a:prstGeom>
        </p:spPr>
        <p:txBody>
          <a:bodyPr anchor="t" rtlCol="false" tIns="0" lIns="0" bIns="0" rIns="0">
            <a:spAutoFit/>
          </a:bodyPr>
          <a:lstStyle/>
          <a:p>
            <a:pPr algn="ctr">
              <a:lnSpc>
                <a:spcPts val="7000"/>
              </a:lnSpc>
            </a:pPr>
            <a:r>
              <a:rPr lang="en-US" sz="5000">
                <a:solidFill>
                  <a:srgbClr val="545454"/>
                </a:solidFill>
                <a:latin typeface="One Little Font"/>
                <a:ea typeface="One Little Font"/>
                <a:cs typeface="One Little Font"/>
                <a:sym typeface="One Little Font"/>
              </a:rPr>
              <a:t>Bridge</a:t>
            </a:r>
          </a:p>
        </p:txBody>
      </p:sp>
      <p:sp>
        <p:nvSpPr>
          <p:cNvPr name="TextBox 16" id="16"/>
          <p:cNvSpPr txBox="true"/>
          <p:nvPr/>
        </p:nvSpPr>
        <p:spPr>
          <a:xfrm rot="0">
            <a:off x="7367951" y="5788532"/>
            <a:ext cx="3552098" cy="854075"/>
          </a:xfrm>
          <a:prstGeom prst="rect">
            <a:avLst/>
          </a:prstGeom>
        </p:spPr>
        <p:txBody>
          <a:bodyPr anchor="t" rtlCol="false" tIns="0" lIns="0" bIns="0" rIns="0">
            <a:spAutoFit/>
          </a:bodyPr>
          <a:lstStyle/>
          <a:p>
            <a:pPr algn="ctr">
              <a:lnSpc>
                <a:spcPts val="7000"/>
              </a:lnSpc>
            </a:pPr>
            <a:r>
              <a:rPr lang="en-US" sz="5000">
                <a:solidFill>
                  <a:srgbClr val="545454"/>
                </a:solidFill>
                <a:latin typeface="One Little Font"/>
                <a:ea typeface="One Little Font"/>
                <a:cs typeface="One Little Font"/>
                <a:sym typeface="One Little Font"/>
              </a:rPr>
              <a:t>State</a:t>
            </a:r>
          </a:p>
        </p:txBody>
      </p:sp>
      <p:sp>
        <p:nvSpPr>
          <p:cNvPr name="TextBox 17" id="17"/>
          <p:cNvSpPr txBox="true"/>
          <p:nvPr/>
        </p:nvSpPr>
        <p:spPr>
          <a:xfrm rot="0">
            <a:off x="11882108" y="5746782"/>
            <a:ext cx="3552098" cy="854075"/>
          </a:xfrm>
          <a:prstGeom prst="rect">
            <a:avLst/>
          </a:prstGeom>
        </p:spPr>
        <p:txBody>
          <a:bodyPr anchor="t" rtlCol="false" tIns="0" lIns="0" bIns="0" rIns="0">
            <a:spAutoFit/>
          </a:bodyPr>
          <a:lstStyle/>
          <a:p>
            <a:pPr algn="ctr">
              <a:lnSpc>
                <a:spcPts val="7000"/>
              </a:lnSpc>
            </a:pPr>
            <a:r>
              <a:rPr lang="en-US" sz="5000">
                <a:solidFill>
                  <a:srgbClr val="545454"/>
                </a:solidFill>
                <a:latin typeface="One Little Font"/>
                <a:ea typeface="One Little Font"/>
                <a:cs typeface="One Little Font"/>
                <a:sym typeface="One Little Font"/>
              </a:rPr>
              <a:t>MVC</a:t>
            </a:r>
          </a:p>
        </p:txBody>
      </p:sp>
      <p:sp>
        <p:nvSpPr>
          <p:cNvPr name="TextBox 18" id="18"/>
          <p:cNvSpPr txBox="true"/>
          <p:nvPr/>
        </p:nvSpPr>
        <p:spPr>
          <a:xfrm rot="0">
            <a:off x="2802345" y="4337050"/>
            <a:ext cx="3552098" cy="854075"/>
          </a:xfrm>
          <a:prstGeom prst="rect">
            <a:avLst/>
          </a:prstGeom>
        </p:spPr>
        <p:txBody>
          <a:bodyPr anchor="t" rtlCol="false" tIns="0" lIns="0" bIns="0" rIns="0">
            <a:spAutoFit/>
          </a:bodyPr>
          <a:lstStyle/>
          <a:p>
            <a:pPr algn="ctr">
              <a:lnSpc>
                <a:spcPts val="7000"/>
              </a:lnSpc>
            </a:pPr>
            <a:r>
              <a:rPr lang="en-US" sz="5000">
                <a:solidFill>
                  <a:srgbClr val="545454"/>
                </a:solidFill>
                <a:latin typeface="One Little Font"/>
                <a:ea typeface="One Little Font"/>
                <a:cs typeface="One Little Font"/>
                <a:sym typeface="One Little Font"/>
              </a:rPr>
              <a:t>1</a:t>
            </a:r>
          </a:p>
        </p:txBody>
      </p:sp>
      <p:sp>
        <p:nvSpPr>
          <p:cNvPr name="TextBox 19" id="19"/>
          <p:cNvSpPr txBox="true"/>
          <p:nvPr/>
        </p:nvSpPr>
        <p:spPr>
          <a:xfrm rot="0">
            <a:off x="7364160" y="4346575"/>
            <a:ext cx="3552098" cy="854075"/>
          </a:xfrm>
          <a:prstGeom prst="rect">
            <a:avLst/>
          </a:prstGeom>
        </p:spPr>
        <p:txBody>
          <a:bodyPr anchor="t" rtlCol="false" tIns="0" lIns="0" bIns="0" rIns="0">
            <a:spAutoFit/>
          </a:bodyPr>
          <a:lstStyle/>
          <a:p>
            <a:pPr algn="ctr">
              <a:lnSpc>
                <a:spcPts val="7000"/>
              </a:lnSpc>
            </a:pPr>
            <a:r>
              <a:rPr lang="en-US" sz="5000">
                <a:solidFill>
                  <a:srgbClr val="545454"/>
                </a:solidFill>
                <a:latin typeface="One Little Font"/>
                <a:ea typeface="One Little Font"/>
                <a:cs typeface="One Little Font"/>
                <a:sym typeface="One Little Font"/>
              </a:rPr>
              <a:t>2</a:t>
            </a:r>
          </a:p>
        </p:txBody>
      </p:sp>
      <p:sp>
        <p:nvSpPr>
          <p:cNvPr name="TextBox 20" id="20"/>
          <p:cNvSpPr txBox="true"/>
          <p:nvPr/>
        </p:nvSpPr>
        <p:spPr>
          <a:xfrm rot="0">
            <a:off x="11929767" y="4346575"/>
            <a:ext cx="3552098" cy="854075"/>
          </a:xfrm>
          <a:prstGeom prst="rect">
            <a:avLst/>
          </a:prstGeom>
        </p:spPr>
        <p:txBody>
          <a:bodyPr anchor="t" rtlCol="false" tIns="0" lIns="0" bIns="0" rIns="0">
            <a:spAutoFit/>
          </a:bodyPr>
          <a:lstStyle/>
          <a:p>
            <a:pPr algn="ctr">
              <a:lnSpc>
                <a:spcPts val="7000"/>
              </a:lnSpc>
            </a:pPr>
            <a:r>
              <a:rPr lang="en-US" sz="5000">
                <a:solidFill>
                  <a:srgbClr val="545454"/>
                </a:solidFill>
                <a:latin typeface="One Little Font"/>
                <a:ea typeface="One Little Font"/>
                <a:cs typeface="One Little Font"/>
                <a:sym typeface="One Little Font"/>
              </a:rPr>
              <a:t>3</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545454"/>
        </a:solidFill>
      </p:bgPr>
    </p:bg>
    <p:spTree>
      <p:nvGrpSpPr>
        <p:cNvPr id="1" name=""/>
        <p:cNvGrpSpPr/>
        <p:nvPr/>
      </p:nvGrpSpPr>
      <p:grpSpPr>
        <a:xfrm>
          <a:off x="0" y="0"/>
          <a:ext cx="0" cy="0"/>
          <a:chOff x="0" y="0"/>
          <a:chExt cx="0" cy="0"/>
        </a:xfrm>
      </p:grpSpPr>
      <p:sp>
        <p:nvSpPr>
          <p:cNvPr name="Freeform 2" id="2"/>
          <p:cNvSpPr/>
          <p:nvPr/>
        </p:nvSpPr>
        <p:spPr>
          <a:xfrm flipH="false" flipV="false" rot="0">
            <a:off x="4492211" y="1219422"/>
            <a:ext cx="9263034" cy="2818609"/>
          </a:xfrm>
          <a:custGeom>
            <a:avLst/>
            <a:gdLst/>
            <a:ahLst/>
            <a:cxnLst/>
            <a:rect r="r" b="b" t="t" l="l"/>
            <a:pathLst>
              <a:path h="2818609" w="9263034">
                <a:moveTo>
                  <a:pt x="0" y="0"/>
                </a:moveTo>
                <a:lnTo>
                  <a:pt x="9263034" y="0"/>
                </a:lnTo>
                <a:lnTo>
                  <a:pt x="9263034" y="2818609"/>
                </a:lnTo>
                <a:lnTo>
                  <a:pt x="0" y="2818609"/>
                </a:lnTo>
                <a:lnTo>
                  <a:pt x="0" y="0"/>
                </a:lnTo>
                <a:close/>
              </a:path>
            </a:pathLst>
          </a:custGeom>
          <a:blipFill>
            <a:blip r:embed="rId2"/>
            <a:stretch>
              <a:fillRect l="0" t="0" r="0" b="0"/>
            </a:stretch>
          </a:blipFill>
        </p:spPr>
      </p:sp>
      <p:sp>
        <p:nvSpPr>
          <p:cNvPr name="TextBox 3" id="3"/>
          <p:cNvSpPr txBox="true"/>
          <p:nvPr/>
        </p:nvSpPr>
        <p:spPr>
          <a:xfrm rot="0">
            <a:off x="4492211" y="1679402"/>
            <a:ext cx="9904945" cy="1708151"/>
          </a:xfrm>
          <a:prstGeom prst="rect">
            <a:avLst/>
          </a:prstGeom>
        </p:spPr>
        <p:txBody>
          <a:bodyPr anchor="t" rtlCol="false" tIns="0" lIns="0" bIns="0" rIns="0">
            <a:spAutoFit/>
          </a:bodyPr>
          <a:lstStyle/>
          <a:p>
            <a:pPr algn="ctr">
              <a:lnSpc>
                <a:spcPts val="13999"/>
              </a:lnSpc>
            </a:pPr>
            <a:r>
              <a:rPr lang="en-US" sz="9999">
                <a:solidFill>
                  <a:srgbClr val="FFFFFF"/>
                </a:solidFill>
                <a:latin typeface="Gochi Hand"/>
                <a:ea typeface="Gochi Hand"/>
                <a:cs typeface="Gochi Hand"/>
                <a:sym typeface="Gochi Hand"/>
              </a:rPr>
              <a:t>COLABORACIONES </a:t>
            </a:r>
          </a:p>
        </p:txBody>
      </p:sp>
      <p:sp>
        <p:nvSpPr>
          <p:cNvPr name="TextBox 4" id="4"/>
          <p:cNvSpPr txBox="true"/>
          <p:nvPr/>
        </p:nvSpPr>
        <p:spPr>
          <a:xfrm rot="0">
            <a:off x="5117991" y="5067300"/>
            <a:ext cx="9279165" cy="2841600"/>
          </a:xfrm>
          <a:prstGeom prst="rect">
            <a:avLst/>
          </a:prstGeom>
        </p:spPr>
        <p:txBody>
          <a:bodyPr anchor="t" rtlCol="false" tIns="0" lIns="0" bIns="0" rIns="0">
            <a:spAutoFit/>
          </a:bodyPr>
          <a:lstStyle/>
          <a:p>
            <a:pPr algn="ctr">
              <a:lnSpc>
                <a:spcPts val="5675"/>
              </a:lnSpc>
            </a:pPr>
            <a:r>
              <a:rPr lang="en-US" sz="4053">
                <a:solidFill>
                  <a:srgbClr val="FFFFFF"/>
                </a:solidFill>
                <a:latin typeface="One Little Font"/>
                <a:ea typeface="One Little Font"/>
                <a:cs typeface="One Little Font"/>
                <a:sym typeface="One Little Font"/>
              </a:rPr>
              <a:t>El Controlador recibe las entradas del usuario, las procesa y actualiza el Modelo. La Vista observa los cambios en el Modelo y se actualiza automáticamente</a:t>
            </a:r>
          </a:p>
        </p:txBody>
      </p:sp>
      <p:sp>
        <p:nvSpPr>
          <p:cNvPr name="Freeform 5" id="5"/>
          <p:cNvSpPr/>
          <p:nvPr/>
        </p:nvSpPr>
        <p:spPr>
          <a:xfrm flipH="false" flipV="false" rot="-7925933">
            <a:off x="9577605" y="3100334"/>
            <a:ext cx="16230600" cy="3550444"/>
          </a:xfrm>
          <a:custGeom>
            <a:avLst/>
            <a:gdLst/>
            <a:ahLst/>
            <a:cxnLst/>
            <a:rect r="r" b="b" t="t" l="l"/>
            <a:pathLst>
              <a:path h="3550444" w="16230600">
                <a:moveTo>
                  <a:pt x="0" y="0"/>
                </a:moveTo>
                <a:lnTo>
                  <a:pt x="16230600" y="0"/>
                </a:lnTo>
                <a:lnTo>
                  <a:pt x="16230600" y="3550444"/>
                </a:lnTo>
                <a:lnTo>
                  <a:pt x="0" y="3550444"/>
                </a:lnTo>
                <a:lnTo>
                  <a:pt x="0" y="0"/>
                </a:lnTo>
                <a:close/>
              </a:path>
            </a:pathLst>
          </a:custGeom>
          <a:blipFill>
            <a:blip r:embed="rId3"/>
            <a:stretch>
              <a:fillRect l="0" t="0" r="0" b="0"/>
            </a:stretch>
          </a:blipFill>
        </p:spPr>
      </p:sp>
      <p:sp>
        <p:nvSpPr>
          <p:cNvPr name="Freeform 6" id="6"/>
          <p:cNvSpPr/>
          <p:nvPr/>
        </p:nvSpPr>
        <p:spPr>
          <a:xfrm flipH="false" flipV="false" rot="-8100000">
            <a:off x="-7370482" y="6437856"/>
            <a:ext cx="16230600" cy="3550444"/>
          </a:xfrm>
          <a:custGeom>
            <a:avLst/>
            <a:gdLst/>
            <a:ahLst/>
            <a:cxnLst/>
            <a:rect r="r" b="b" t="t" l="l"/>
            <a:pathLst>
              <a:path h="3550444" w="16230600">
                <a:moveTo>
                  <a:pt x="0" y="0"/>
                </a:moveTo>
                <a:lnTo>
                  <a:pt x="16230600" y="0"/>
                </a:lnTo>
                <a:lnTo>
                  <a:pt x="16230600" y="3550443"/>
                </a:lnTo>
                <a:lnTo>
                  <a:pt x="0" y="3550443"/>
                </a:lnTo>
                <a:lnTo>
                  <a:pt x="0" y="0"/>
                </a:lnTo>
                <a:close/>
              </a:path>
            </a:pathLst>
          </a:custGeom>
          <a:blipFill>
            <a:blip r:embed="rId3"/>
            <a:stretch>
              <a:fillRect l="0" t="0" r="0" b="0"/>
            </a:stretch>
          </a:blipFill>
        </p:spPr>
      </p:sp>
      <p:sp>
        <p:nvSpPr>
          <p:cNvPr name="Freeform 7" id="7"/>
          <p:cNvSpPr/>
          <p:nvPr/>
        </p:nvSpPr>
        <p:spPr>
          <a:xfrm flipH="false" flipV="false" rot="-653790">
            <a:off x="-11927652" y="-1014486"/>
            <a:ext cx="16230600" cy="3550444"/>
          </a:xfrm>
          <a:custGeom>
            <a:avLst/>
            <a:gdLst/>
            <a:ahLst/>
            <a:cxnLst/>
            <a:rect r="r" b="b" t="t" l="l"/>
            <a:pathLst>
              <a:path h="3550444" w="16230600">
                <a:moveTo>
                  <a:pt x="0" y="0"/>
                </a:moveTo>
                <a:lnTo>
                  <a:pt x="16230600" y="0"/>
                </a:lnTo>
                <a:lnTo>
                  <a:pt x="16230600" y="3550443"/>
                </a:lnTo>
                <a:lnTo>
                  <a:pt x="0" y="3550443"/>
                </a:lnTo>
                <a:lnTo>
                  <a:pt x="0" y="0"/>
                </a:lnTo>
                <a:close/>
              </a:path>
            </a:pathLst>
          </a:custGeom>
          <a:blipFill>
            <a:blip r:embed="rId3"/>
            <a:stretch>
              <a:fillRect l="0" t="0" r="0" b="0"/>
            </a:stretch>
          </a:blipFill>
        </p:spPr>
      </p:sp>
      <p:sp>
        <p:nvSpPr>
          <p:cNvPr name="Freeform 8" id="8"/>
          <p:cNvSpPr/>
          <p:nvPr/>
        </p:nvSpPr>
        <p:spPr>
          <a:xfrm flipH="false" flipV="false" rot="-10800000">
            <a:off x="3766808" y="8834949"/>
            <a:ext cx="16230600" cy="5843016"/>
          </a:xfrm>
          <a:custGeom>
            <a:avLst/>
            <a:gdLst/>
            <a:ahLst/>
            <a:cxnLst/>
            <a:rect r="r" b="b" t="t" l="l"/>
            <a:pathLst>
              <a:path h="5843016" w="16230600">
                <a:moveTo>
                  <a:pt x="0" y="0"/>
                </a:moveTo>
                <a:lnTo>
                  <a:pt x="16230600" y="0"/>
                </a:lnTo>
                <a:lnTo>
                  <a:pt x="16230600" y="5843016"/>
                </a:lnTo>
                <a:lnTo>
                  <a:pt x="0" y="5843016"/>
                </a:lnTo>
                <a:lnTo>
                  <a:pt x="0" y="0"/>
                </a:lnTo>
                <a:close/>
              </a:path>
            </a:pathLst>
          </a:custGeom>
          <a:blipFill>
            <a:blip r:embed="rId4"/>
            <a:stretch>
              <a:fillRect l="0" t="0" r="0" b="0"/>
            </a:stretch>
          </a:blipFill>
        </p:spPr>
      </p:sp>
      <p:sp>
        <p:nvSpPr>
          <p:cNvPr name="Freeform 9" id="9"/>
          <p:cNvSpPr/>
          <p:nvPr/>
        </p:nvSpPr>
        <p:spPr>
          <a:xfrm flipH="false" flipV="false" rot="-10800000">
            <a:off x="-10602550" y="9363717"/>
            <a:ext cx="16230600" cy="5843016"/>
          </a:xfrm>
          <a:custGeom>
            <a:avLst/>
            <a:gdLst/>
            <a:ahLst/>
            <a:cxnLst/>
            <a:rect r="r" b="b" t="t" l="l"/>
            <a:pathLst>
              <a:path h="5843016" w="16230600">
                <a:moveTo>
                  <a:pt x="0" y="0"/>
                </a:moveTo>
                <a:lnTo>
                  <a:pt x="16230600" y="0"/>
                </a:lnTo>
                <a:lnTo>
                  <a:pt x="16230600" y="5843016"/>
                </a:lnTo>
                <a:lnTo>
                  <a:pt x="0" y="5843016"/>
                </a:lnTo>
                <a:lnTo>
                  <a:pt x="0" y="0"/>
                </a:lnTo>
                <a:close/>
              </a:path>
            </a:pathLst>
          </a:custGeom>
          <a:blipFill>
            <a:blip r:embed="rId4"/>
            <a:stretch>
              <a:fillRect l="0" t="0" r="0" b="0"/>
            </a:stretch>
          </a:blipFill>
        </p:spPr>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bg>
      <p:bgPr>
        <a:solidFill>
          <a:srgbClr val="545454"/>
        </a:solidFill>
      </p:bgPr>
    </p:bg>
    <p:spTree>
      <p:nvGrpSpPr>
        <p:cNvPr id="1" name=""/>
        <p:cNvGrpSpPr/>
        <p:nvPr/>
      </p:nvGrpSpPr>
      <p:grpSpPr>
        <a:xfrm>
          <a:off x="0" y="0"/>
          <a:ext cx="0" cy="0"/>
          <a:chOff x="0" y="0"/>
          <a:chExt cx="0" cy="0"/>
        </a:xfrm>
      </p:grpSpPr>
      <p:sp>
        <p:nvSpPr>
          <p:cNvPr name="Freeform 2" id="2"/>
          <p:cNvSpPr/>
          <p:nvPr/>
        </p:nvSpPr>
        <p:spPr>
          <a:xfrm flipH="false" flipV="false" rot="0">
            <a:off x="-119034" y="-380604"/>
            <a:ext cx="7007755" cy="2132360"/>
          </a:xfrm>
          <a:custGeom>
            <a:avLst/>
            <a:gdLst/>
            <a:ahLst/>
            <a:cxnLst/>
            <a:rect r="r" b="b" t="t" l="l"/>
            <a:pathLst>
              <a:path h="2132360" w="7007755">
                <a:moveTo>
                  <a:pt x="0" y="0"/>
                </a:moveTo>
                <a:lnTo>
                  <a:pt x="7007755" y="0"/>
                </a:lnTo>
                <a:lnTo>
                  <a:pt x="7007755" y="2132359"/>
                </a:lnTo>
                <a:lnTo>
                  <a:pt x="0" y="2132359"/>
                </a:lnTo>
                <a:lnTo>
                  <a:pt x="0" y="0"/>
                </a:lnTo>
                <a:close/>
              </a:path>
            </a:pathLst>
          </a:custGeom>
          <a:blipFill>
            <a:blip r:embed="rId2"/>
            <a:stretch>
              <a:fillRect l="0" t="0" r="0" b="0"/>
            </a:stretch>
          </a:blipFill>
        </p:spPr>
      </p:sp>
      <p:sp>
        <p:nvSpPr>
          <p:cNvPr name="TextBox 3" id="3"/>
          <p:cNvSpPr txBox="true"/>
          <p:nvPr/>
        </p:nvSpPr>
        <p:spPr>
          <a:xfrm rot="0">
            <a:off x="-119034" y="273812"/>
            <a:ext cx="6706106" cy="1043783"/>
          </a:xfrm>
          <a:prstGeom prst="rect">
            <a:avLst/>
          </a:prstGeom>
        </p:spPr>
        <p:txBody>
          <a:bodyPr anchor="t" rtlCol="false" tIns="0" lIns="0" bIns="0" rIns="0">
            <a:spAutoFit/>
          </a:bodyPr>
          <a:lstStyle/>
          <a:p>
            <a:pPr algn="ctr">
              <a:lnSpc>
                <a:spcPts val="8473"/>
              </a:lnSpc>
            </a:pPr>
            <a:r>
              <a:rPr lang="en-US" sz="6052">
                <a:solidFill>
                  <a:srgbClr val="FFFFFF"/>
                </a:solidFill>
                <a:latin typeface="Gochi Hand"/>
                <a:ea typeface="Gochi Hand"/>
                <a:cs typeface="Gochi Hand"/>
                <a:sym typeface="Gochi Hand"/>
              </a:rPr>
              <a:t>Codigo de ejemplo</a:t>
            </a:r>
          </a:p>
        </p:txBody>
      </p:sp>
      <p:sp>
        <p:nvSpPr>
          <p:cNvPr name="TextBox 4" id="4"/>
          <p:cNvSpPr txBox="true"/>
          <p:nvPr/>
        </p:nvSpPr>
        <p:spPr>
          <a:xfrm rot="0">
            <a:off x="664820" y="1395094"/>
            <a:ext cx="10742546" cy="8891906"/>
          </a:xfrm>
          <a:prstGeom prst="rect">
            <a:avLst/>
          </a:prstGeom>
        </p:spPr>
        <p:txBody>
          <a:bodyPr anchor="t" rtlCol="false" tIns="0" lIns="0" bIns="0" rIns="0">
            <a:spAutoFit/>
          </a:bodyPr>
          <a:lstStyle/>
          <a:p>
            <a:pPr algn="l">
              <a:lnSpc>
                <a:spcPts val="3919"/>
              </a:lnSpc>
            </a:pPr>
            <a:r>
              <a:rPr lang="en-US" sz="2799">
                <a:solidFill>
                  <a:srgbClr val="FFFFFF"/>
                </a:solidFill>
                <a:latin typeface="One Little Font"/>
                <a:ea typeface="One Little Font"/>
                <a:cs typeface="One Little Font"/>
                <a:sym typeface="One Little Font"/>
              </a:rPr>
              <a:t>class Modelo { </a:t>
            </a:r>
          </a:p>
          <a:p>
            <a:pPr algn="l">
              <a:lnSpc>
                <a:spcPts val="3919"/>
              </a:lnSpc>
            </a:pPr>
            <a:r>
              <a:rPr lang="en-US" sz="2799">
                <a:solidFill>
                  <a:srgbClr val="FFFFFF"/>
                </a:solidFill>
                <a:latin typeface="One Little Font"/>
                <a:ea typeface="One Little Font"/>
                <a:cs typeface="One Little Font"/>
                <a:sym typeface="One Little Font"/>
              </a:rPr>
              <a:t>    private String dato; </a:t>
            </a:r>
          </a:p>
          <a:p>
            <a:pPr algn="l">
              <a:lnSpc>
                <a:spcPts val="3919"/>
              </a:lnSpc>
            </a:pPr>
            <a:r>
              <a:rPr lang="en-US" sz="2799">
                <a:solidFill>
                  <a:srgbClr val="FFFFFF"/>
                </a:solidFill>
                <a:latin typeface="One Little Font"/>
                <a:ea typeface="One Little Font"/>
                <a:cs typeface="One Little Font"/>
                <a:sym typeface="One Little Font"/>
              </a:rPr>
              <a:t>     </a:t>
            </a:r>
          </a:p>
          <a:p>
            <a:pPr algn="l">
              <a:lnSpc>
                <a:spcPts val="3919"/>
              </a:lnSpc>
            </a:pPr>
            <a:r>
              <a:rPr lang="en-US" sz="2799">
                <a:solidFill>
                  <a:srgbClr val="FFFFFF"/>
                </a:solidFill>
                <a:latin typeface="One Little Font"/>
                <a:ea typeface="One Little Font"/>
                <a:cs typeface="One Little Font"/>
                <a:sym typeface="One Little Font"/>
              </a:rPr>
              <a:t>    public Modelo() { </a:t>
            </a:r>
          </a:p>
          <a:p>
            <a:pPr algn="l">
              <a:lnSpc>
                <a:spcPts val="3919"/>
              </a:lnSpc>
            </a:pPr>
            <a:r>
              <a:rPr lang="en-US" sz="2799">
                <a:solidFill>
                  <a:srgbClr val="FFFFFF"/>
                </a:solidFill>
                <a:latin typeface="One Little Font"/>
                <a:ea typeface="One Little Font"/>
                <a:cs typeface="One Little Font"/>
                <a:sym typeface="One Little Font"/>
              </a:rPr>
              <a:t>        this.dato = "Hola, mundo"; </a:t>
            </a:r>
          </a:p>
          <a:p>
            <a:pPr algn="l">
              <a:lnSpc>
                <a:spcPts val="3919"/>
              </a:lnSpc>
            </a:pPr>
            <a:r>
              <a:rPr lang="en-US" sz="2799">
                <a:solidFill>
                  <a:srgbClr val="FFFFFF"/>
                </a:solidFill>
                <a:latin typeface="One Little Font"/>
                <a:ea typeface="One Little Font"/>
                <a:cs typeface="One Little Font"/>
                <a:sym typeface="One Little Font"/>
              </a:rPr>
              <a:t>    } </a:t>
            </a:r>
          </a:p>
          <a:p>
            <a:pPr algn="l">
              <a:lnSpc>
                <a:spcPts val="3919"/>
              </a:lnSpc>
            </a:pPr>
            <a:r>
              <a:rPr lang="en-US" sz="2799">
                <a:solidFill>
                  <a:srgbClr val="FFFFFF"/>
                </a:solidFill>
                <a:latin typeface="One Little Font"/>
                <a:ea typeface="One Little Font"/>
                <a:cs typeface="One Little Font"/>
                <a:sym typeface="One Little Font"/>
              </a:rPr>
              <a:t>     </a:t>
            </a:r>
          </a:p>
          <a:p>
            <a:pPr algn="l">
              <a:lnSpc>
                <a:spcPts val="3919"/>
              </a:lnSpc>
            </a:pPr>
            <a:r>
              <a:rPr lang="en-US" sz="2799">
                <a:solidFill>
                  <a:srgbClr val="FFFFFF"/>
                </a:solidFill>
                <a:latin typeface="One Little Font"/>
                <a:ea typeface="One Little Font"/>
                <a:cs typeface="One Little Font"/>
                <a:sym typeface="One Little Font"/>
              </a:rPr>
              <a:t>    public String obtenerDato() { </a:t>
            </a:r>
          </a:p>
          <a:p>
            <a:pPr algn="l">
              <a:lnSpc>
                <a:spcPts val="3919"/>
              </a:lnSpc>
            </a:pPr>
            <a:r>
              <a:rPr lang="en-US" sz="2799">
                <a:solidFill>
                  <a:srgbClr val="FFFFFF"/>
                </a:solidFill>
                <a:latin typeface="One Little Font"/>
                <a:ea typeface="One Little Font"/>
                <a:cs typeface="One Little Font"/>
                <a:sym typeface="One Little Font"/>
              </a:rPr>
              <a:t>        return this.dato; </a:t>
            </a:r>
          </a:p>
          <a:p>
            <a:pPr algn="l">
              <a:lnSpc>
                <a:spcPts val="3919"/>
              </a:lnSpc>
            </a:pPr>
            <a:r>
              <a:rPr lang="en-US" sz="2799">
                <a:solidFill>
                  <a:srgbClr val="FFFFFF"/>
                </a:solidFill>
                <a:latin typeface="One Little Font"/>
                <a:ea typeface="One Little Font"/>
                <a:cs typeface="One Little Font"/>
                <a:sym typeface="One Little Font"/>
              </a:rPr>
              <a:t>    } </a:t>
            </a:r>
          </a:p>
          <a:p>
            <a:pPr algn="l">
              <a:lnSpc>
                <a:spcPts val="3919"/>
              </a:lnSpc>
            </a:pPr>
            <a:r>
              <a:rPr lang="en-US" sz="2799">
                <a:solidFill>
                  <a:srgbClr val="FFFFFF"/>
                </a:solidFill>
                <a:latin typeface="One Little Font"/>
                <a:ea typeface="One Little Font"/>
                <a:cs typeface="One Little Font"/>
                <a:sym typeface="One Little Font"/>
              </a:rPr>
              <a:t>} </a:t>
            </a:r>
          </a:p>
          <a:p>
            <a:pPr algn="l">
              <a:lnSpc>
                <a:spcPts val="3919"/>
              </a:lnSpc>
            </a:pPr>
            <a:r>
              <a:rPr lang="en-US" sz="2799">
                <a:solidFill>
                  <a:srgbClr val="FFFFFF"/>
                </a:solidFill>
                <a:latin typeface="One Little Font"/>
                <a:ea typeface="One Little Font"/>
                <a:cs typeface="One Little Font"/>
                <a:sym typeface="One Little Font"/>
              </a:rPr>
              <a:t>  </a:t>
            </a:r>
          </a:p>
          <a:p>
            <a:pPr algn="l">
              <a:lnSpc>
                <a:spcPts val="3919"/>
              </a:lnSpc>
            </a:pPr>
            <a:r>
              <a:rPr lang="en-US" sz="2799">
                <a:solidFill>
                  <a:srgbClr val="FFFFFF"/>
                </a:solidFill>
                <a:latin typeface="One Little Font"/>
                <a:ea typeface="One Little Font"/>
                <a:cs typeface="One Little Font"/>
                <a:sym typeface="One Little Font"/>
              </a:rPr>
              <a:t>class Vista { </a:t>
            </a:r>
          </a:p>
          <a:p>
            <a:pPr algn="l">
              <a:lnSpc>
                <a:spcPts val="3919"/>
              </a:lnSpc>
            </a:pPr>
            <a:r>
              <a:rPr lang="en-US" sz="2799">
                <a:solidFill>
                  <a:srgbClr val="FFFFFF"/>
                </a:solidFill>
                <a:latin typeface="One Little Font"/>
                <a:ea typeface="One Little Font"/>
                <a:cs typeface="One Little Font"/>
                <a:sym typeface="One Little Font"/>
              </a:rPr>
              <a:t>    public void mostrarDato(String dato) { </a:t>
            </a:r>
          </a:p>
          <a:p>
            <a:pPr algn="l">
              <a:lnSpc>
                <a:spcPts val="3919"/>
              </a:lnSpc>
            </a:pPr>
            <a:r>
              <a:rPr lang="en-US" sz="2799">
                <a:solidFill>
                  <a:srgbClr val="FFFFFF"/>
                </a:solidFill>
                <a:latin typeface="One Little Font"/>
                <a:ea typeface="One Little Font"/>
                <a:cs typeface="One Little Font"/>
                <a:sym typeface="One Little Font"/>
              </a:rPr>
              <a:t>        System.out.println("El dato es: " + dato); </a:t>
            </a:r>
          </a:p>
          <a:p>
            <a:pPr algn="l">
              <a:lnSpc>
                <a:spcPts val="3919"/>
              </a:lnSpc>
            </a:pPr>
            <a:r>
              <a:rPr lang="en-US" sz="2799">
                <a:solidFill>
                  <a:srgbClr val="FFFFFF"/>
                </a:solidFill>
                <a:latin typeface="One Little Font"/>
                <a:ea typeface="One Little Font"/>
                <a:cs typeface="One Little Font"/>
                <a:sym typeface="One Little Font"/>
              </a:rPr>
              <a:t>    } </a:t>
            </a:r>
          </a:p>
          <a:p>
            <a:pPr algn="l">
              <a:lnSpc>
                <a:spcPts val="3919"/>
              </a:lnSpc>
            </a:pPr>
            <a:r>
              <a:rPr lang="en-US" sz="2799">
                <a:solidFill>
                  <a:srgbClr val="FFFFFF"/>
                </a:solidFill>
                <a:latin typeface="One Little Font"/>
                <a:ea typeface="One Little Font"/>
                <a:cs typeface="One Little Font"/>
                <a:sym typeface="One Little Font"/>
              </a:rPr>
              <a:t>} </a:t>
            </a:r>
          </a:p>
          <a:p>
            <a:pPr algn="l">
              <a:lnSpc>
                <a:spcPts val="3919"/>
              </a:lnSpc>
            </a:pPr>
          </a:p>
        </p:txBody>
      </p:sp>
      <p:sp>
        <p:nvSpPr>
          <p:cNvPr name="TextBox 5" id="5"/>
          <p:cNvSpPr txBox="true"/>
          <p:nvPr/>
        </p:nvSpPr>
        <p:spPr>
          <a:xfrm rot="0">
            <a:off x="9508547" y="1395094"/>
            <a:ext cx="10742546" cy="7406006"/>
          </a:xfrm>
          <a:prstGeom prst="rect">
            <a:avLst/>
          </a:prstGeom>
        </p:spPr>
        <p:txBody>
          <a:bodyPr anchor="t" rtlCol="false" tIns="0" lIns="0" bIns="0" rIns="0">
            <a:spAutoFit/>
          </a:bodyPr>
          <a:lstStyle/>
          <a:p>
            <a:pPr algn="l">
              <a:lnSpc>
                <a:spcPts val="3919"/>
              </a:lnSpc>
            </a:pPr>
            <a:r>
              <a:rPr lang="en-US" sz="2799">
                <a:solidFill>
                  <a:srgbClr val="FFFFFF"/>
                </a:solidFill>
                <a:latin typeface="One Little Font"/>
                <a:ea typeface="One Little Font"/>
                <a:cs typeface="One Little Font"/>
                <a:sym typeface="One Little Font"/>
              </a:rPr>
              <a:t>class Controlador { </a:t>
            </a:r>
          </a:p>
          <a:p>
            <a:pPr algn="l">
              <a:lnSpc>
                <a:spcPts val="3919"/>
              </a:lnSpc>
            </a:pPr>
            <a:r>
              <a:rPr lang="en-US" sz="2799">
                <a:solidFill>
                  <a:srgbClr val="FFFFFF"/>
                </a:solidFill>
                <a:latin typeface="One Little Font"/>
                <a:ea typeface="One Little Font"/>
                <a:cs typeface="One Little Font"/>
                <a:sym typeface="One Little Font"/>
              </a:rPr>
              <a:t>    private Modelo modelo; </a:t>
            </a:r>
          </a:p>
          <a:p>
            <a:pPr algn="l">
              <a:lnSpc>
                <a:spcPts val="3919"/>
              </a:lnSpc>
            </a:pPr>
            <a:r>
              <a:rPr lang="en-US" sz="2799">
                <a:solidFill>
                  <a:srgbClr val="FFFFFF"/>
                </a:solidFill>
                <a:latin typeface="One Little Font"/>
                <a:ea typeface="One Little Font"/>
                <a:cs typeface="One Little Font"/>
                <a:sym typeface="One Little Font"/>
              </a:rPr>
              <a:t>    private Vista vista; </a:t>
            </a:r>
          </a:p>
          <a:p>
            <a:pPr algn="l">
              <a:lnSpc>
                <a:spcPts val="3919"/>
              </a:lnSpc>
            </a:pPr>
            <a:r>
              <a:rPr lang="en-US" sz="2799">
                <a:solidFill>
                  <a:srgbClr val="FFFFFF"/>
                </a:solidFill>
                <a:latin typeface="One Little Font"/>
                <a:ea typeface="One Little Font"/>
                <a:cs typeface="One Little Font"/>
                <a:sym typeface="One Little Font"/>
              </a:rPr>
              <a:t>     </a:t>
            </a:r>
          </a:p>
          <a:p>
            <a:pPr algn="l">
              <a:lnSpc>
                <a:spcPts val="3919"/>
              </a:lnSpc>
            </a:pPr>
            <a:r>
              <a:rPr lang="en-US" sz="2799">
                <a:solidFill>
                  <a:srgbClr val="FFFFFF"/>
                </a:solidFill>
                <a:latin typeface="One Little Font"/>
                <a:ea typeface="One Little Font"/>
                <a:cs typeface="One Little Font"/>
                <a:sym typeface="One Little Font"/>
              </a:rPr>
              <a:t>    public Controlador() { </a:t>
            </a:r>
          </a:p>
          <a:p>
            <a:pPr algn="l">
              <a:lnSpc>
                <a:spcPts val="3919"/>
              </a:lnSpc>
            </a:pPr>
            <a:r>
              <a:rPr lang="en-US" sz="2799">
                <a:solidFill>
                  <a:srgbClr val="FFFFFF"/>
                </a:solidFill>
                <a:latin typeface="One Little Font"/>
                <a:ea typeface="One Little Font"/>
                <a:cs typeface="One Little Font"/>
                <a:sym typeface="One Little Font"/>
              </a:rPr>
              <a:t>        this.modelo = new Modelo(); </a:t>
            </a:r>
          </a:p>
          <a:p>
            <a:pPr algn="l">
              <a:lnSpc>
                <a:spcPts val="3919"/>
              </a:lnSpc>
            </a:pPr>
            <a:r>
              <a:rPr lang="en-US" sz="2799">
                <a:solidFill>
                  <a:srgbClr val="FFFFFF"/>
                </a:solidFill>
                <a:latin typeface="One Little Font"/>
                <a:ea typeface="One Little Font"/>
                <a:cs typeface="One Little Font"/>
                <a:sym typeface="One Little Font"/>
              </a:rPr>
              <a:t>        this.vista = new Vista(); </a:t>
            </a:r>
          </a:p>
          <a:p>
            <a:pPr algn="l">
              <a:lnSpc>
                <a:spcPts val="3919"/>
              </a:lnSpc>
            </a:pPr>
            <a:r>
              <a:rPr lang="en-US" sz="2799">
                <a:solidFill>
                  <a:srgbClr val="FFFFFF"/>
                </a:solidFill>
                <a:latin typeface="One Little Font"/>
                <a:ea typeface="One Little Font"/>
                <a:cs typeface="One Little Font"/>
                <a:sym typeface="One Little Font"/>
              </a:rPr>
              <a:t>    } </a:t>
            </a:r>
          </a:p>
          <a:p>
            <a:pPr algn="l">
              <a:lnSpc>
                <a:spcPts val="3919"/>
              </a:lnSpc>
            </a:pPr>
            <a:r>
              <a:rPr lang="en-US" sz="2799">
                <a:solidFill>
                  <a:srgbClr val="FFFFFF"/>
                </a:solidFill>
                <a:latin typeface="One Little Font"/>
                <a:ea typeface="One Little Font"/>
                <a:cs typeface="One Little Font"/>
                <a:sym typeface="One Little Font"/>
              </a:rPr>
              <a:t>     </a:t>
            </a:r>
          </a:p>
          <a:p>
            <a:pPr algn="l">
              <a:lnSpc>
                <a:spcPts val="3919"/>
              </a:lnSpc>
            </a:pPr>
            <a:r>
              <a:rPr lang="en-US" sz="2799">
                <a:solidFill>
                  <a:srgbClr val="FFFFFF"/>
                </a:solidFill>
                <a:latin typeface="One Little Font"/>
                <a:ea typeface="One Little Font"/>
                <a:cs typeface="One Little Font"/>
                <a:sym typeface="One Little Font"/>
              </a:rPr>
              <a:t>    public void actualizarVista() { </a:t>
            </a:r>
          </a:p>
          <a:p>
            <a:pPr algn="l">
              <a:lnSpc>
                <a:spcPts val="3919"/>
              </a:lnSpc>
            </a:pPr>
            <a:r>
              <a:rPr lang="en-US" sz="2799">
                <a:solidFill>
                  <a:srgbClr val="FFFFFF"/>
                </a:solidFill>
                <a:latin typeface="One Little Font"/>
                <a:ea typeface="One Little Font"/>
                <a:cs typeface="One Little Font"/>
                <a:sym typeface="One Little Font"/>
              </a:rPr>
              <a:t>        String dato = modelo.obtenerDato(); </a:t>
            </a:r>
          </a:p>
          <a:p>
            <a:pPr algn="l">
              <a:lnSpc>
                <a:spcPts val="3919"/>
              </a:lnSpc>
            </a:pPr>
            <a:r>
              <a:rPr lang="en-US" sz="2799">
                <a:solidFill>
                  <a:srgbClr val="FFFFFF"/>
                </a:solidFill>
                <a:latin typeface="One Little Font"/>
                <a:ea typeface="One Little Font"/>
                <a:cs typeface="One Little Font"/>
                <a:sym typeface="One Little Font"/>
              </a:rPr>
              <a:t>        vista.mostrarDato(dato); </a:t>
            </a:r>
          </a:p>
          <a:p>
            <a:pPr algn="l">
              <a:lnSpc>
                <a:spcPts val="3919"/>
              </a:lnSpc>
            </a:pPr>
            <a:r>
              <a:rPr lang="en-US" sz="2799">
                <a:solidFill>
                  <a:srgbClr val="FFFFFF"/>
                </a:solidFill>
                <a:latin typeface="One Little Font"/>
                <a:ea typeface="One Little Font"/>
                <a:cs typeface="One Little Font"/>
                <a:sym typeface="One Little Font"/>
              </a:rPr>
              <a:t>    } </a:t>
            </a:r>
          </a:p>
          <a:p>
            <a:pPr algn="l">
              <a:lnSpc>
                <a:spcPts val="3919"/>
              </a:lnSpc>
            </a:pPr>
            <a:r>
              <a:rPr lang="en-US" sz="2799">
                <a:solidFill>
                  <a:srgbClr val="FFFFFF"/>
                </a:solidFill>
                <a:latin typeface="One Little Font"/>
                <a:ea typeface="One Little Font"/>
                <a:cs typeface="One Little Font"/>
                <a:sym typeface="One Little Font"/>
              </a:rPr>
              <a:t>} </a:t>
            </a:r>
          </a:p>
          <a:p>
            <a:pPr algn="l">
              <a:lnSpc>
                <a:spcPts val="3919"/>
              </a:lnSpc>
            </a:pP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bg>
      <p:bgPr>
        <a:solidFill>
          <a:srgbClr val="545454"/>
        </a:solidFill>
      </p:bgPr>
    </p:bg>
    <p:spTree>
      <p:nvGrpSpPr>
        <p:cNvPr id="1" name=""/>
        <p:cNvGrpSpPr/>
        <p:nvPr/>
      </p:nvGrpSpPr>
      <p:grpSpPr>
        <a:xfrm>
          <a:off x="0" y="0"/>
          <a:ext cx="0" cy="0"/>
          <a:chOff x="0" y="0"/>
          <a:chExt cx="0" cy="0"/>
        </a:xfrm>
      </p:grpSpPr>
      <p:sp>
        <p:nvSpPr>
          <p:cNvPr name="TextBox 2" id="2"/>
          <p:cNvSpPr txBox="true"/>
          <p:nvPr/>
        </p:nvSpPr>
        <p:spPr>
          <a:xfrm rot="0">
            <a:off x="3535045" y="3519488"/>
            <a:ext cx="11217911" cy="5248275"/>
          </a:xfrm>
          <a:prstGeom prst="rect">
            <a:avLst/>
          </a:prstGeom>
        </p:spPr>
        <p:txBody>
          <a:bodyPr anchor="t" rtlCol="false" tIns="0" lIns="0" bIns="0" rIns="0">
            <a:spAutoFit/>
          </a:bodyPr>
          <a:lstStyle/>
          <a:p>
            <a:pPr algn="ctr">
              <a:lnSpc>
                <a:spcPts val="21000"/>
              </a:lnSpc>
            </a:pPr>
            <a:r>
              <a:rPr lang="en-US" sz="15000">
                <a:solidFill>
                  <a:srgbClr val="FFFFFF"/>
                </a:solidFill>
                <a:latin typeface="Gochi Hand"/>
                <a:ea typeface="Gochi Hand"/>
                <a:cs typeface="Gochi Hand"/>
                <a:sym typeface="Gochi Hand"/>
              </a:rPr>
              <a:t>Gracias por ver</a:t>
            </a:r>
          </a:p>
        </p:txBody>
      </p:sp>
      <p:sp>
        <p:nvSpPr>
          <p:cNvPr name="Freeform 3" id="3"/>
          <p:cNvSpPr/>
          <p:nvPr/>
        </p:nvSpPr>
        <p:spPr>
          <a:xfrm flipH="false" flipV="false" rot="0">
            <a:off x="-6803187" y="8309826"/>
            <a:ext cx="16230600" cy="3550444"/>
          </a:xfrm>
          <a:custGeom>
            <a:avLst/>
            <a:gdLst/>
            <a:ahLst/>
            <a:cxnLst/>
            <a:rect r="r" b="b" t="t" l="l"/>
            <a:pathLst>
              <a:path h="3550444" w="16230600">
                <a:moveTo>
                  <a:pt x="0" y="0"/>
                </a:moveTo>
                <a:lnTo>
                  <a:pt x="16230600" y="0"/>
                </a:lnTo>
                <a:lnTo>
                  <a:pt x="16230600" y="3550444"/>
                </a:lnTo>
                <a:lnTo>
                  <a:pt x="0" y="3550444"/>
                </a:lnTo>
                <a:lnTo>
                  <a:pt x="0" y="0"/>
                </a:lnTo>
                <a:close/>
              </a:path>
            </a:pathLst>
          </a:custGeom>
          <a:blipFill>
            <a:blip r:embed="rId2"/>
            <a:stretch>
              <a:fillRect l="0" t="0" r="0" b="0"/>
            </a:stretch>
          </a:blipFill>
        </p:spPr>
      </p:sp>
      <p:sp>
        <p:nvSpPr>
          <p:cNvPr name="Freeform 4" id="4"/>
          <p:cNvSpPr/>
          <p:nvPr/>
        </p:nvSpPr>
        <p:spPr>
          <a:xfrm flipH="false" flipV="false" rot="-653790">
            <a:off x="4888978" y="8361661"/>
            <a:ext cx="16230600" cy="3550444"/>
          </a:xfrm>
          <a:custGeom>
            <a:avLst/>
            <a:gdLst/>
            <a:ahLst/>
            <a:cxnLst/>
            <a:rect r="r" b="b" t="t" l="l"/>
            <a:pathLst>
              <a:path h="3550444" w="16230600">
                <a:moveTo>
                  <a:pt x="0" y="0"/>
                </a:moveTo>
                <a:lnTo>
                  <a:pt x="16230600" y="0"/>
                </a:lnTo>
                <a:lnTo>
                  <a:pt x="16230600" y="3550444"/>
                </a:lnTo>
                <a:lnTo>
                  <a:pt x="0" y="3550444"/>
                </a:lnTo>
                <a:lnTo>
                  <a:pt x="0" y="0"/>
                </a:lnTo>
                <a:close/>
              </a:path>
            </a:pathLst>
          </a:custGeom>
          <a:blipFill>
            <a:blip r:embed="rId2"/>
            <a:stretch>
              <a:fillRect l="0" t="0" r="0" b="0"/>
            </a:stretch>
          </a:blipFill>
        </p:spPr>
      </p:sp>
      <p:sp>
        <p:nvSpPr>
          <p:cNvPr name="Freeform 5" id="5"/>
          <p:cNvSpPr/>
          <p:nvPr/>
        </p:nvSpPr>
        <p:spPr>
          <a:xfrm flipH="false" flipV="false" rot="0">
            <a:off x="-6243766" y="-1827057"/>
            <a:ext cx="16230600" cy="3550444"/>
          </a:xfrm>
          <a:custGeom>
            <a:avLst/>
            <a:gdLst/>
            <a:ahLst/>
            <a:cxnLst/>
            <a:rect r="r" b="b" t="t" l="l"/>
            <a:pathLst>
              <a:path h="3550444" w="16230600">
                <a:moveTo>
                  <a:pt x="0" y="0"/>
                </a:moveTo>
                <a:lnTo>
                  <a:pt x="16230600" y="0"/>
                </a:lnTo>
                <a:lnTo>
                  <a:pt x="16230600" y="3550443"/>
                </a:lnTo>
                <a:lnTo>
                  <a:pt x="0" y="3550443"/>
                </a:lnTo>
                <a:lnTo>
                  <a:pt x="0" y="0"/>
                </a:lnTo>
                <a:close/>
              </a:path>
            </a:pathLst>
          </a:custGeom>
          <a:blipFill>
            <a:blip r:embed="rId2"/>
            <a:stretch>
              <a:fillRect l="0" t="0" r="0" b="0"/>
            </a:stretch>
          </a:blipFill>
        </p:spPr>
      </p:sp>
      <p:sp>
        <p:nvSpPr>
          <p:cNvPr name="Freeform 6" id="6"/>
          <p:cNvSpPr/>
          <p:nvPr/>
        </p:nvSpPr>
        <p:spPr>
          <a:xfrm flipH="false" flipV="false" rot="-653790">
            <a:off x="5448399" y="-1775222"/>
            <a:ext cx="16230600" cy="3550444"/>
          </a:xfrm>
          <a:custGeom>
            <a:avLst/>
            <a:gdLst/>
            <a:ahLst/>
            <a:cxnLst/>
            <a:rect r="r" b="b" t="t" l="l"/>
            <a:pathLst>
              <a:path h="3550444" w="16230600">
                <a:moveTo>
                  <a:pt x="0" y="0"/>
                </a:moveTo>
                <a:lnTo>
                  <a:pt x="16230600" y="0"/>
                </a:lnTo>
                <a:lnTo>
                  <a:pt x="16230600" y="3550444"/>
                </a:lnTo>
                <a:lnTo>
                  <a:pt x="0" y="3550444"/>
                </a:lnTo>
                <a:lnTo>
                  <a:pt x="0" y="0"/>
                </a:lnTo>
                <a:close/>
              </a:path>
            </a:pathLst>
          </a:custGeom>
          <a:blipFill>
            <a:blip r:embed="rId2"/>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545454"/>
        </a:solidFill>
      </p:bgPr>
    </p:bg>
    <p:spTree>
      <p:nvGrpSpPr>
        <p:cNvPr id="1" name=""/>
        <p:cNvGrpSpPr/>
        <p:nvPr/>
      </p:nvGrpSpPr>
      <p:grpSpPr>
        <a:xfrm>
          <a:off x="0" y="0"/>
          <a:ext cx="0" cy="0"/>
          <a:chOff x="0" y="0"/>
          <a:chExt cx="0" cy="0"/>
        </a:xfrm>
      </p:grpSpPr>
      <p:sp>
        <p:nvSpPr>
          <p:cNvPr name="Freeform 2" id="2"/>
          <p:cNvSpPr/>
          <p:nvPr/>
        </p:nvSpPr>
        <p:spPr>
          <a:xfrm flipH="false" flipV="false" rot="0">
            <a:off x="3844268" y="0"/>
            <a:ext cx="9263034" cy="2818609"/>
          </a:xfrm>
          <a:custGeom>
            <a:avLst/>
            <a:gdLst/>
            <a:ahLst/>
            <a:cxnLst/>
            <a:rect r="r" b="b" t="t" l="l"/>
            <a:pathLst>
              <a:path h="2818609" w="9263034">
                <a:moveTo>
                  <a:pt x="0" y="0"/>
                </a:moveTo>
                <a:lnTo>
                  <a:pt x="9263033" y="0"/>
                </a:lnTo>
                <a:lnTo>
                  <a:pt x="9263033" y="2818609"/>
                </a:lnTo>
                <a:lnTo>
                  <a:pt x="0" y="2818609"/>
                </a:lnTo>
                <a:lnTo>
                  <a:pt x="0" y="0"/>
                </a:lnTo>
                <a:close/>
              </a:path>
            </a:pathLst>
          </a:custGeom>
          <a:blipFill>
            <a:blip r:embed="rId2"/>
            <a:stretch>
              <a:fillRect l="0" t="0" r="0" b="0"/>
            </a:stretch>
          </a:blipFill>
        </p:spPr>
      </p:sp>
      <p:sp>
        <p:nvSpPr>
          <p:cNvPr name="TextBox 3" id="3"/>
          <p:cNvSpPr txBox="true"/>
          <p:nvPr/>
        </p:nvSpPr>
        <p:spPr>
          <a:xfrm rot="0">
            <a:off x="5111940" y="718745"/>
            <a:ext cx="6727688" cy="1708151"/>
          </a:xfrm>
          <a:prstGeom prst="rect">
            <a:avLst/>
          </a:prstGeom>
        </p:spPr>
        <p:txBody>
          <a:bodyPr anchor="t" rtlCol="false" tIns="0" lIns="0" bIns="0" rIns="0">
            <a:spAutoFit/>
          </a:bodyPr>
          <a:lstStyle/>
          <a:p>
            <a:pPr algn="ctr">
              <a:lnSpc>
                <a:spcPts val="13999"/>
              </a:lnSpc>
            </a:pPr>
            <a:r>
              <a:rPr lang="en-US" sz="9999">
                <a:solidFill>
                  <a:srgbClr val="FFFFFF"/>
                </a:solidFill>
                <a:latin typeface="Gochi Hand"/>
                <a:ea typeface="Gochi Hand"/>
                <a:cs typeface="Gochi Hand"/>
                <a:sym typeface="Gochi Hand"/>
              </a:rPr>
              <a:t>Bridge</a:t>
            </a:r>
          </a:p>
        </p:txBody>
      </p:sp>
      <p:sp>
        <p:nvSpPr>
          <p:cNvPr name="TextBox 4" id="4"/>
          <p:cNvSpPr txBox="true"/>
          <p:nvPr/>
        </p:nvSpPr>
        <p:spPr>
          <a:xfrm rot="0">
            <a:off x="1028700" y="2350695"/>
            <a:ext cx="16692733" cy="6518275"/>
          </a:xfrm>
          <a:prstGeom prst="rect">
            <a:avLst/>
          </a:prstGeom>
        </p:spPr>
        <p:txBody>
          <a:bodyPr anchor="t" rtlCol="false" tIns="0" lIns="0" bIns="0" rIns="0">
            <a:spAutoFit/>
          </a:bodyPr>
          <a:lstStyle/>
          <a:p>
            <a:pPr algn="l" marL="863598" indent="-431799" lvl="1">
              <a:lnSpc>
                <a:spcPts val="5599"/>
              </a:lnSpc>
              <a:buFont typeface="Arial"/>
              <a:buChar char="•"/>
            </a:pPr>
            <a:r>
              <a:rPr lang="en-US" sz="3999">
                <a:solidFill>
                  <a:srgbClr val="FFFFFF"/>
                </a:solidFill>
                <a:latin typeface="One Little Font"/>
                <a:ea typeface="One Little Font"/>
                <a:cs typeface="One Little Font"/>
                <a:sym typeface="One Little Font"/>
              </a:rPr>
              <a:t>Intención: </a:t>
            </a:r>
          </a:p>
          <a:p>
            <a:pPr algn="l">
              <a:lnSpc>
                <a:spcPts val="5599"/>
              </a:lnSpc>
            </a:pPr>
            <a:r>
              <a:rPr lang="en-US" sz="3999">
                <a:solidFill>
                  <a:srgbClr val="FFFFFF"/>
                </a:solidFill>
                <a:latin typeface="One Little Font"/>
                <a:ea typeface="One Little Font"/>
                <a:cs typeface="One Little Font"/>
                <a:sym typeface="One Little Font"/>
              </a:rPr>
              <a:t>separar una abstracción de su implementación, permitiendo que ambas puedan desarrollarse de forma independiente. Esto facilita la extensibilidad y el mantenimiento del código.</a:t>
            </a:r>
          </a:p>
          <a:p>
            <a:pPr algn="l" marL="863598" indent="-431799" lvl="1">
              <a:lnSpc>
                <a:spcPts val="5599"/>
              </a:lnSpc>
              <a:buFont typeface="Arial"/>
              <a:buChar char="•"/>
            </a:pPr>
            <a:r>
              <a:rPr lang="en-US" sz="3999">
                <a:solidFill>
                  <a:srgbClr val="FFFFFF"/>
                </a:solidFill>
                <a:latin typeface="One Little Font"/>
                <a:ea typeface="One Little Font"/>
                <a:cs typeface="One Little Font"/>
                <a:sym typeface="One Little Font"/>
              </a:rPr>
              <a:t>conocido como: </a:t>
            </a:r>
          </a:p>
          <a:p>
            <a:pPr algn="l">
              <a:lnSpc>
                <a:spcPts val="5599"/>
              </a:lnSpc>
            </a:pPr>
            <a:r>
              <a:rPr lang="en-US" sz="3999">
                <a:solidFill>
                  <a:srgbClr val="FFFFFF"/>
                </a:solidFill>
                <a:latin typeface="One Little Font"/>
                <a:ea typeface="One Little Font"/>
                <a:cs typeface="One Little Font"/>
                <a:sym typeface="One Little Font"/>
              </a:rPr>
              <a:t>Patrón Puente</a:t>
            </a:r>
          </a:p>
          <a:p>
            <a:pPr algn="l" marL="863598" indent="-431799" lvl="1">
              <a:lnSpc>
                <a:spcPts val="5599"/>
              </a:lnSpc>
              <a:buFont typeface="Arial"/>
              <a:buChar char="•"/>
            </a:pPr>
            <a:r>
              <a:rPr lang="en-US" sz="3999">
                <a:solidFill>
                  <a:srgbClr val="FFFFFF"/>
                </a:solidFill>
                <a:latin typeface="One Little Font"/>
                <a:ea typeface="One Little Font"/>
                <a:cs typeface="One Little Font"/>
                <a:sym typeface="One Little Font"/>
              </a:rPr>
              <a:t>Motivo:</a:t>
            </a:r>
          </a:p>
          <a:p>
            <a:pPr algn="l">
              <a:lnSpc>
                <a:spcPts val="5599"/>
              </a:lnSpc>
            </a:pPr>
            <a:r>
              <a:rPr lang="en-US" sz="3999">
                <a:solidFill>
                  <a:srgbClr val="FFFFFF"/>
                </a:solidFill>
                <a:latin typeface="One Little Font"/>
                <a:ea typeface="One Little Font"/>
                <a:cs typeface="One Little Font"/>
                <a:sym typeface="One Little Font"/>
              </a:rPr>
              <a:t>Para evitar la rigidez. </a:t>
            </a:r>
          </a:p>
          <a:p>
            <a:pPr algn="l">
              <a:lnSpc>
                <a:spcPts val="5599"/>
              </a:lnSpc>
            </a:pPr>
            <a:r>
              <a:rPr lang="en-US" sz="3999">
                <a:solidFill>
                  <a:srgbClr val="FFFFFF"/>
                </a:solidFill>
                <a:latin typeface="One Little Font"/>
                <a:ea typeface="One Little Font"/>
                <a:cs typeface="One Little Font"/>
                <a:sym typeface="One Little Font"/>
              </a:rPr>
              <a:t>promoviendo la reutilización de código</a:t>
            </a:r>
          </a:p>
        </p:txBody>
      </p:sp>
      <p:sp>
        <p:nvSpPr>
          <p:cNvPr name="Freeform 5" id="5"/>
          <p:cNvSpPr/>
          <p:nvPr/>
        </p:nvSpPr>
        <p:spPr>
          <a:xfrm flipH="false" flipV="false" rot="8840085">
            <a:off x="-9149183" y="162723"/>
            <a:ext cx="16230600" cy="3550444"/>
          </a:xfrm>
          <a:custGeom>
            <a:avLst/>
            <a:gdLst/>
            <a:ahLst/>
            <a:cxnLst/>
            <a:rect r="r" b="b" t="t" l="l"/>
            <a:pathLst>
              <a:path h="3550444" w="16230600">
                <a:moveTo>
                  <a:pt x="0" y="0"/>
                </a:moveTo>
                <a:lnTo>
                  <a:pt x="16230600" y="0"/>
                </a:lnTo>
                <a:lnTo>
                  <a:pt x="16230600" y="3550444"/>
                </a:lnTo>
                <a:lnTo>
                  <a:pt x="0" y="3550444"/>
                </a:lnTo>
                <a:lnTo>
                  <a:pt x="0" y="0"/>
                </a:lnTo>
                <a:close/>
              </a:path>
            </a:pathLst>
          </a:custGeom>
          <a:blipFill>
            <a:blip r:embed="rId3"/>
            <a:stretch>
              <a:fillRect l="0" t="0" r="0" b="0"/>
            </a:stretch>
          </a:blipFill>
        </p:spPr>
      </p:sp>
      <p:sp>
        <p:nvSpPr>
          <p:cNvPr name="Freeform 6" id="6"/>
          <p:cNvSpPr/>
          <p:nvPr/>
        </p:nvSpPr>
        <p:spPr>
          <a:xfrm flipH="false" flipV="false" rot="-653790">
            <a:off x="8124547" y="-1775222"/>
            <a:ext cx="16230600" cy="3550444"/>
          </a:xfrm>
          <a:custGeom>
            <a:avLst/>
            <a:gdLst/>
            <a:ahLst/>
            <a:cxnLst/>
            <a:rect r="r" b="b" t="t" l="l"/>
            <a:pathLst>
              <a:path h="3550444" w="16230600">
                <a:moveTo>
                  <a:pt x="0" y="0"/>
                </a:moveTo>
                <a:lnTo>
                  <a:pt x="16230600" y="0"/>
                </a:lnTo>
                <a:lnTo>
                  <a:pt x="16230600" y="3550444"/>
                </a:lnTo>
                <a:lnTo>
                  <a:pt x="0" y="3550444"/>
                </a:lnTo>
                <a:lnTo>
                  <a:pt x="0" y="0"/>
                </a:lnTo>
                <a:close/>
              </a:path>
            </a:pathLst>
          </a:custGeom>
          <a:blipFill>
            <a:blip r:embed="rId3"/>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545454"/>
        </a:solidFill>
      </p:bgPr>
    </p:bg>
    <p:spTree>
      <p:nvGrpSpPr>
        <p:cNvPr id="1" name=""/>
        <p:cNvGrpSpPr/>
        <p:nvPr/>
      </p:nvGrpSpPr>
      <p:grpSpPr>
        <a:xfrm>
          <a:off x="0" y="0"/>
          <a:ext cx="0" cy="0"/>
          <a:chOff x="0" y="0"/>
          <a:chExt cx="0" cy="0"/>
        </a:xfrm>
      </p:grpSpPr>
      <p:grpSp>
        <p:nvGrpSpPr>
          <p:cNvPr name="Group 2" id="2"/>
          <p:cNvGrpSpPr/>
          <p:nvPr/>
        </p:nvGrpSpPr>
        <p:grpSpPr>
          <a:xfrm rot="0">
            <a:off x="3233381" y="4720370"/>
            <a:ext cx="11821239" cy="1829969"/>
            <a:chOff x="0" y="0"/>
            <a:chExt cx="3113413" cy="481967"/>
          </a:xfrm>
        </p:grpSpPr>
        <p:sp>
          <p:nvSpPr>
            <p:cNvPr name="Freeform 3" id="3"/>
            <p:cNvSpPr/>
            <p:nvPr/>
          </p:nvSpPr>
          <p:spPr>
            <a:xfrm flipH="false" flipV="false" rot="0">
              <a:off x="0" y="0"/>
              <a:ext cx="3113413" cy="481967"/>
            </a:xfrm>
            <a:custGeom>
              <a:avLst/>
              <a:gdLst/>
              <a:ahLst/>
              <a:cxnLst/>
              <a:rect r="r" b="b" t="t" l="l"/>
              <a:pathLst>
                <a:path h="481967" w="3113413">
                  <a:moveTo>
                    <a:pt x="33401" y="0"/>
                  </a:moveTo>
                  <a:lnTo>
                    <a:pt x="3080012" y="0"/>
                  </a:lnTo>
                  <a:cubicBezTo>
                    <a:pt x="3088870" y="0"/>
                    <a:pt x="3097366" y="3519"/>
                    <a:pt x="3103630" y="9783"/>
                  </a:cubicBezTo>
                  <a:cubicBezTo>
                    <a:pt x="3109894" y="16047"/>
                    <a:pt x="3113413" y="24542"/>
                    <a:pt x="3113413" y="33401"/>
                  </a:cubicBezTo>
                  <a:lnTo>
                    <a:pt x="3113413" y="448566"/>
                  </a:lnTo>
                  <a:cubicBezTo>
                    <a:pt x="3113413" y="457425"/>
                    <a:pt x="3109894" y="465920"/>
                    <a:pt x="3103630" y="472184"/>
                  </a:cubicBezTo>
                  <a:cubicBezTo>
                    <a:pt x="3097366" y="478448"/>
                    <a:pt x="3088870" y="481967"/>
                    <a:pt x="3080012" y="481967"/>
                  </a:cubicBezTo>
                  <a:lnTo>
                    <a:pt x="33401" y="481967"/>
                  </a:lnTo>
                  <a:cubicBezTo>
                    <a:pt x="24542" y="481967"/>
                    <a:pt x="16047" y="478448"/>
                    <a:pt x="9783" y="472184"/>
                  </a:cubicBezTo>
                  <a:cubicBezTo>
                    <a:pt x="3519" y="465920"/>
                    <a:pt x="0" y="457425"/>
                    <a:pt x="0" y="448566"/>
                  </a:cubicBezTo>
                  <a:lnTo>
                    <a:pt x="0" y="33401"/>
                  </a:lnTo>
                  <a:cubicBezTo>
                    <a:pt x="0" y="24542"/>
                    <a:pt x="3519" y="16047"/>
                    <a:pt x="9783" y="9783"/>
                  </a:cubicBezTo>
                  <a:cubicBezTo>
                    <a:pt x="16047" y="3519"/>
                    <a:pt x="24542" y="0"/>
                    <a:pt x="33401" y="0"/>
                  </a:cubicBezTo>
                  <a:close/>
                </a:path>
              </a:pathLst>
            </a:custGeom>
            <a:solidFill>
              <a:srgbClr val="000000">
                <a:alpha val="0"/>
              </a:srgbClr>
            </a:solidFill>
            <a:ln w="38100" cap="rnd">
              <a:solidFill>
                <a:srgbClr val="FFFFFF"/>
              </a:solidFill>
              <a:prstDash val="solid"/>
              <a:round/>
            </a:ln>
          </p:spPr>
        </p:sp>
        <p:sp>
          <p:nvSpPr>
            <p:cNvPr name="TextBox 4" id="4"/>
            <p:cNvSpPr txBox="true"/>
            <p:nvPr/>
          </p:nvSpPr>
          <p:spPr>
            <a:xfrm>
              <a:off x="0" y="-38100"/>
              <a:ext cx="3113413" cy="520067"/>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786685" y="-5976940"/>
            <a:ext cx="10972800" cy="8229600"/>
          </a:xfrm>
          <a:custGeom>
            <a:avLst/>
            <a:gdLst/>
            <a:ahLst/>
            <a:cxnLst/>
            <a:rect r="r" b="b" t="t" l="l"/>
            <a:pathLst>
              <a:path h="8229600" w="10972800">
                <a:moveTo>
                  <a:pt x="0" y="0"/>
                </a:moveTo>
                <a:lnTo>
                  <a:pt x="10972800" y="0"/>
                </a:lnTo>
                <a:lnTo>
                  <a:pt x="10972800" y="8229600"/>
                </a:lnTo>
                <a:lnTo>
                  <a:pt x="0" y="8229600"/>
                </a:lnTo>
                <a:lnTo>
                  <a:pt x="0" y="0"/>
                </a:lnTo>
                <a:close/>
              </a:path>
            </a:pathLst>
          </a:custGeom>
          <a:blipFill>
            <a:blip r:embed="rId2"/>
            <a:stretch>
              <a:fillRect l="0" t="0" r="0" b="0"/>
            </a:stretch>
          </a:blipFill>
        </p:spPr>
      </p:sp>
      <p:sp>
        <p:nvSpPr>
          <p:cNvPr name="Freeform 6" id="6"/>
          <p:cNvSpPr/>
          <p:nvPr/>
        </p:nvSpPr>
        <p:spPr>
          <a:xfrm flipH="false" flipV="false" rot="0">
            <a:off x="8409680" y="-4983573"/>
            <a:ext cx="10972800" cy="8229600"/>
          </a:xfrm>
          <a:custGeom>
            <a:avLst/>
            <a:gdLst/>
            <a:ahLst/>
            <a:cxnLst/>
            <a:rect r="r" b="b" t="t" l="l"/>
            <a:pathLst>
              <a:path h="8229600" w="10972800">
                <a:moveTo>
                  <a:pt x="0" y="0"/>
                </a:moveTo>
                <a:lnTo>
                  <a:pt x="10972800" y="0"/>
                </a:lnTo>
                <a:lnTo>
                  <a:pt x="10972800" y="8229600"/>
                </a:lnTo>
                <a:lnTo>
                  <a:pt x="0" y="8229600"/>
                </a:lnTo>
                <a:lnTo>
                  <a:pt x="0" y="0"/>
                </a:lnTo>
                <a:close/>
              </a:path>
            </a:pathLst>
          </a:custGeom>
          <a:blipFill>
            <a:blip r:embed="rId2"/>
            <a:stretch>
              <a:fillRect l="0" t="0" r="0" b="0"/>
            </a:stretch>
          </a:blipFill>
        </p:spPr>
      </p:sp>
      <p:sp>
        <p:nvSpPr>
          <p:cNvPr name="Freeform 7" id="7"/>
          <p:cNvSpPr/>
          <p:nvPr/>
        </p:nvSpPr>
        <p:spPr>
          <a:xfrm flipH="false" flipV="false" rot="0">
            <a:off x="4512483" y="1028700"/>
            <a:ext cx="9263034" cy="2818609"/>
          </a:xfrm>
          <a:custGeom>
            <a:avLst/>
            <a:gdLst/>
            <a:ahLst/>
            <a:cxnLst/>
            <a:rect r="r" b="b" t="t" l="l"/>
            <a:pathLst>
              <a:path h="2818609" w="9263034">
                <a:moveTo>
                  <a:pt x="0" y="0"/>
                </a:moveTo>
                <a:lnTo>
                  <a:pt x="9263034" y="0"/>
                </a:lnTo>
                <a:lnTo>
                  <a:pt x="9263034" y="2818609"/>
                </a:lnTo>
                <a:lnTo>
                  <a:pt x="0" y="2818609"/>
                </a:lnTo>
                <a:lnTo>
                  <a:pt x="0" y="0"/>
                </a:lnTo>
                <a:close/>
              </a:path>
            </a:pathLst>
          </a:custGeom>
          <a:blipFill>
            <a:blip r:embed="rId3"/>
            <a:stretch>
              <a:fillRect l="0" t="0" r="0" b="0"/>
            </a:stretch>
          </a:blipFill>
        </p:spPr>
      </p:sp>
      <p:grpSp>
        <p:nvGrpSpPr>
          <p:cNvPr name="Group 8" id="8"/>
          <p:cNvGrpSpPr/>
          <p:nvPr/>
        </p:nvGrpSpPr>
        <p:grpSpPr>
          <a:xfrm rot="0">
            <a:off x="3233381" y="6893239"/>
            <a:ext cx="11821239" cy="1829969"/>
            <a:chOff x="0" y="0"/>
            <a:chExt cx="3113413" cy="481967"/>
          </a:xfrm>
        </p:grpSpPr>
        <p:sp>
          <p:nvSpPr>
            <p:cNvPr name="Freeform 9" id="9"/>
            <p:cNvSpPr/>
            <p:nvPr/>
          </p:nvSpPr>
          <p:spPr>
            <a:xfrm flipH="false" flipV="false" rot="0">
              <a:off x="0" y="0"/>
              <a:ext cx="3113413" cy="481967"/>
            </a:xfrm>
            <a:custGeom>
              <a:avLst/>
              <a:gdLst/>
              <a:ahLst/>
              <a:cxnLst/>
              <a:rect r="r" b="b" t="t" l="l"/>
              <a:pathLst>
                <a:path h="481967" w="3113413">
                  <a:moveTo>
                    <a:pt x="33401" y="0"/>
                  </a:moveTo>
                  <a:lnTo>
                    <a:pt x="3080012" y="0"/>
                  </a:lnTo>
                  <a:cubicBezTo>
                    <a:pt x="3088870" y="0"/>
                    <a:pt x="3097366" y="3519"/>
                    <a:pt x="3103630" y="9783"/>
                  </a:cubicBezTo>
                  <a:cubicBezTo>
                    <a:pt x="3109894" y="16047"/>
                    <a:pt x="3113413" y="24542"/>
                    <a:pt x="3113413" y="33401"/>
                  </a:cubicBezTo>
                  <a:lnTo>
                    <a:pt x="3113413" y="448566"/>
                  </a:lnTo>
                  <a:cubicBezTo>
                    <a:pt x="3113413" y="457425"/>
                    <a:pt x="3109894" y="465920"/>
                    <a:pt x="3103630" y="472184"/>
                  </a:cubicBezTo>
                  <a:cubicBezTo>
                    <a:pt x="3097366" y="478448"/>
                    <a:pt x="3088870" y="481967"/>
                    <a:pt x="3080012" y="481967"/>
                  </a:cubicBezTo>
                  <a:lnTo>
                    <a:pt x="33401" y="481967"/>
                  </a:lnTo>
                  <a:cubicBezTo>
                    <a:pt x="24542" y="481967"/>
                    <a:pt x="16047" y="478448"/>
                    <a:pt x="9783" y="472184"/>
                  </a:cubicBezTo>
                  <a:cubicBezTo>
                    <a:pt x="3519" y="465920"/>
                    <a:pt x="0" y="457425"/>
                    <a:pt x="0" y="448566"/>
                  </a:cubicBezTo>
                  <a:lnTo>
                    <a:pt x="0" y="33401"/>
                  </a:lnTo>
                  <a:cubicBezTo>
                    <a:pt x="0" y="24542"/>
                    <a:pt x="3519" y="16047"/>
                    <a:pt x="9783" y="9783"/>
                  </a:cubicBezTo>
                  <a:cubicBezTo>
                    <a:pt x="16047" y="3519"/>
                    <a:pt x="24542" y="0"/>
                    <a:pt x="33401" y="0"/>
                  </a:cubicBezTo>
                  <a:close/>
                </a:path>
              </a:pathLst>
            </a:custGeom>
            <a:solidFill>
              <a:srgbClr val="000000">
                <a:alpha val="0"/>
              </a:srgbClr>
            </a:solidFill>
            <a:ln w="38100" cap="rnd">
              <a:solidFill>
                <a:srgbClr val="FFFFFF"/>
              </a:solidFill>
              <a:prstDash val="solid"/>
              <a:round/>
            </a:ln>
          </p:spPr>
        </p:sp>
        <p:sp>
          <p:nvSpPr>
            <p:cNvPr name="TextBox 10" id="10"/>
            <p:cNvSpPr txBox="true"/>
            <p:nvPr/>
          </p:nvSpPr>
          <p:spPr>
            <a:xfrm>
              <a:off x="0" y="-38100"/>
              <a:ext cx="3113413" cy="520067"/>
            </a:xfrm>
            <a:prstGeom prst="rect">
              <a:avLst/>
            </a:prstGeom>
          </p:spPr>
          <p:txBody>
            <a:bodyPr anchor="ctr" rtlCol="false" tIns="50800" lIns="50800" bIns="50800" rIns="50800"/>
            <a:lstStyle/>
            <a:p>
              <a:pPr algn="ctr">
                <a:lnSpc>
                  <a:spcPts val="2659"/>
                </a:lnSpc>
              </a:pPr>
            </a:p>
          </p:txBody>
        </p:sp>
      </p:grpSp>
      <p:sp>
        <p:nvSpPr>
          <p:cNvPr name="Freeform 11" id="11"/>
          <p:cNvSpPr/>
          <p:nvPr/>
        </p:nvSpPr>
        <p:spPr>
          <a:xfrm flipH="false" flipV="false" rot="0">
            <a:off x="-8450370" y="8723208"/>
            <a:ext cx="16230600" cy="2844199"/>
          </a:xfrm>
          <a:custGeom>
            <a:avLst/>
            <a:gdLst/>
            <a:ahLst/>
            <a:cxnLst/>
            <a:rect r="r" b="b" t="t" l="l"/>
            <a:pathLst>
              <a:path h="2844199" w="16230600">
                <a:moveTo>
                  <a:pt x="0" y="0"/>
                </a:moveTo>
                <a:lnTo>
                  <a:pt x="16230600" y="0"/>
                </a:lnTo>
                <a:lnTo>
                  <a:pt x="16230600" y="2844198"/>
                </a:lnTo>
                <a:lnTo>
                  <a:pt x="0" y="2844198"/>
                </a:lnTo>
                <a:lnTo>
                  <a:pt x="0" y="0"/>
                </a:lnTo>
                <a:close/>
              </a:path>
            </a:pathLst>
          </a:custGeom>
          <a:blipFill>
            <a:blip r:embed="rId4"/>
            <a:stretch>
              <a:fillRect l="0" t="0" r="0" b="0"/>
            </a:stretch>
          </a:blipFill>
        </p:spPr>
      </p:sp>
      <p:sp>
        <p:nvSpPr>
          <p:cNvPr name="TextBox 12" id="12"/>
          <p:cNvSpPr txBox="true"/>
          <p:nvPr/>
        </p:nvSpPr>
        <p:spPr>
          <a:xfrm rot="0">
            <a:off x="5479223" y="1717405"/>
            <a:ext cx="7329554" cy="1708151"/>
          </a:xfrm>
          <a:prstGeom prst="rect">
            <a:avLst/>
          </a:prstGeom>
        </p:spPr>
        <p:txBody>
          <a:bodyPr anchor="t" rtlCol="false" tIns="0" lIns="0" bIns="0" rIns="0">
            <a:spAutoFit/>
          </a:bodyPr>
          <a:lstStyle/>
          <a:p>
            <a:pPr algn="ctr">
              <a:lnSpc>
                <a:spcPts val="13999"/>
              </a:lnSpc>
            </a:pPr>
            <a:r>
              <a:rPr lang="en-US" sz="9999">
                <a:solidFill>
                  <a:srgbClr val="FFFFFF"/>
                </a:solidFill>
                <a:latin typeface="Gochi Hand"/>
                <a:ea typeface="Gochi Hand"/>
                <a:cs typeface="Gochi Hand"/>
                <a:sym typeface="Gochi Hand"/>
              </a:rPr>
              <a:t>Aplicaciones</a:t>
            </a:r>
          </a:p>
        </p:txBody>
      </p:sp>
      <p:sp>
        <p:nvSpPr>
          <p:cNvPr name="TextBox 13" id="13"/>
          <p:cNvSpPr txBox="true"/>
          <p:nvPr/>
        </p:nvSpPr>
        <p:spPr>
          <a:xfrm rot="0">
            <a:off x="4151283" y="4994005"/>
            <a:ext cx="10105752" cy="1892300"/>
          </a:xfrm>
          <a:prstGeom prst="rect">
            <a:avLst/>
          </a:prstGeom>
        </p:spPr>
        <p:txBody>
          <a:bodyPr anchor="t" rtlCol="false" tIns="0" lIns="0" bIns="0" rIns="0">
            <a:spAutoFit/>
          </a:bodyPr>
          <a:lstStyle/>
          <a:p>
            <a:pPr algn="ctr" marL="755651" indent="-377825" lvl="1">
              <a:lnSpc>
                <a:spcPts val="4900"/>
              </a:lnSpc>
              <a:buFont typeface="Arial"/>
              <a:buChar char="•"/>
            </a:pPr>
            <a:r>
              <a:rPr lang="en-US" sz="3500">
                <a:solidFill>
                  <a:srgbClr val="FFFFFF"/>
                </a:solidFill>
                <a:latin typeface="One Little Font"/>
                <a:ea typeface="One Little Font"/>
                <a:cs typeface="One Little Font"/>
                <a:sym typeface="One Little Font"/>
              </a:rPr>
              <a:t>Uso en sistemas en los que se requiere cambiar implementaciones sin afectar a las abstracciones. </a:t>
            </a:r>
          </a:p>
          <a:p>
            <a:pPr algn="ctr">
              <a:lnSpc>
                <a:spcPts val="4900"/>
              </a:lnSpc>
            </a:pPr>
          </a:p>
        </p:txBody>
      </p:sp>
      <p:sp>
        <p:nvSpPr>
          <p:cNvPr name="TextBox 14" id="14"/>
          <p:cNvSpPr txBox="true"/>
          <p:nvPr/>
        </p:nvSpPr>
        <p:spPr>
          <a:xfrm rot="0">
            <a:off x="4030964" y="7166874"/>
            <a:ext cx="10226071" cy="1892300"/>
          </a:xfrm>
          <a:prstGeom prst="rect">
            <a:avLst/>
          </a:prstGeom>
        </p:spPr>
        <p:txBody>
          <a:bodyPr anchor="t" rtlCol="false" tIns="0" lIns="0" bIns="0" rIns="0">
            <a:spAutoFit/>
          </a:bodyPr>
          <a:lstStyle/>
          <a:p>
            <a:pPr algn="ctr" marL="755651" indent="-377825" lvl="1">
              <a:lnSpc>
                <a:spcPts val="4900"/>
              </a:lnSpc>
              <a:buFont typeface="Arial"/>
              <a:buChar char="•"/>
            </a:pPr>
            <a:r>
              <a:rPr lang="en-US" sz="3500">
                <a:solidFill>
                  <a:srgbClr val="FFFFFF"/>
                </a:solidFill>
                <a:latin typeface="One Little Font"/>
                <a:ea typeface="One Little Font"/>
                <a:cs typeface="One Little Font"/>
                <a:sym typeface="One Little Font"/>
              </a:rPr>
              <a:t>Interfaces de usuario que se conectan a diferentes lógicas de negocio. </a:t>
            </a:r>
          </a:p>
          <a:p>
            <a:pPr algn="ctr">
              <a:lnSpc>
                <a:spcPts val="4900"/>
              </a:lnSpc>
            </a:pPr>
          </a:p>
        </p:txBody>
      </p:sp>
      <p:sp>
        <p:nvSpPr>
          <p:cNvPr name="Freeform 15" id="15"/>
          <p:cNvSpPr/>
          <p:nvPr/>
        </p:nvSpPr>
        <p:spPr>
          <a:xfrm flipH="false" flipV="false" rot="0">
            <a:off x="4512483" y="8723208"/>
            <a:ext cx="16230600" cy="2844199"/>
          </a:xfrm>
          <a:custGeom>
            <a:avLst/>
            <a:gdLst/>
            <a:ahLst/>
            <a:cxnLst/>
            <a:rect r="r" b="b" t="t" l="l"/>
            <a:pathLst>
              <a:path h="2844199" w="16230600">
                <a:moveTo>
                  <a:pt x="0" y="0"/>
                </a:moveTo>
                <a:lnTo>
                  <a:pt x="16230600" y="0"/>
                </a:lnTo>
                <a:lnTo>
                  <a:pt x="16230600" y="2844198"/>
                </a:lnTo>
                <a:lnTo>
                  <a:pt x="0" y="2844198"/>
                </a:lnTo>
                <a:lnTo>
                  <a:pt x="0" y="0"/>
                </a:lnTo>
                <a:close/>
              </a:path>
            </a:pathLst>
          </a:custGeom>
          <a:blipFill>
            <a:blip r:embed="rId4"/>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545454"/>
        </a:solidFill>
      </p:bgPr>
    </p:bg>
    <p:spTree>
      <p:nvGrpSpPr>
        <p:cNvPr id="1" name=""/>
        <p:cNvGrpSpPr/>
        <p:nvPr/>
      </p:nvGrpSpPr>
      <p:grpSpPr>
        <a:xfrm>
          <a:off x="0" y="0"/>
          <a:ext cx="0" cy="0"/>
          <a:chOff x="0" y="0"/>
          <a:chExt cx="0" cy="0"/>
        </a:xfrm>
      </p:grpSpPr>
      <p:grpSp>
        <p:nvGrpSpPr>
          <p:cNvPr name="Group 2" id="2"/>
          <p:cNvGrpSpPr/>
          <p:nvPr/>
        </p:nvGrpSpPr>
        <p:grpSpPr>
          <a:xfrm rot="0">
            <a:off x="3109065" y="5622868"/>
            <a:ext cx="12069870" cy="226907"/>
            <a:chOff x="0" y="0"/>
            <a:chExt cx="3178896" cy="59762"/>
          </a:xfrm>
        </p:grpSpPr>
        <p:sp>
          <p:nvSpPr>
            <p:cNvPr name="Freeform 3" id="3"/>
            <p:cNvSpPr/>
            <p:nvPr/>
          </p:nvSpPr>
          <p:spPr>
            <a:xfrm flipH="false" flipV="false" rot="0">
              <a:off x="0" y="0"/>
              <a:ext cx="3178896" cy="59762"/>
            </a:xfrm>
            <a:custGeom>
              <a:avLst/>
              <a:gdLst/>
              <a:ahLst/>
              <a:cxnLst/>
              <a:rect r="r" b="b" t="t" l="l"/>
              <a:pathLst>
                <a:path h="59762" w="3178896">
                  <a:moveTo>
                    <a:pt x="29881" y="0"/>
                  </a:moveTo>
                  <a:lnTo>
                    <a:pt x="3149015" y="0"/>
                  </a:lnTo>
                  <a:cubicBezTo>
                    <a:pt x="3156940" y="0"/>
                    <a:pt x="3164540" y="3148"/>
                    <a:pt x="3170144" y="8752"/>
                  </a:cubicBezTo>
                  <a:cubicBezTo>
                    <a:pt x="3175748" y="14356"/>
                    <a:pt x="3178896" y="21956"/>
                    <a:pt x="3178896" y="29881"/>
                  </a:cubicBezTo>
                  <a:lnTo>
                    <a:pt x="3178896" y="29881"/>
                  </a:lnTo>
                  <a:cubicBezTo>
                    <a:pt x="3178896" y="46383"/>
                    <a:pt x="3165518" y="59762"/>
                    <a:pt x="3149015" y="59762"/>
                  </a:cubicBezTo>
                  <a:lnTo>
                    <a:pt x="29881" y="59762"/>
                  </a:lnTo>
                  <a:cubicBezTo>
                    <a:pt x="13378" y="59762"/>
                    <a:pt x="0" y="46383"/>
                    <a:pt x="0" y="29881"/>
                  </a:cubicBezTo>
                  <a:lnTo>
                    <a:pt x="0" y="29881"/>
                  </a:lnTo>
                  <a:cubicBezTo>
                    <a:pt x="0" y="13378"/>
                    <a:pt x="13378" y="0"/>
                    <a:pt x="29881" y="0"/>
                  </a:cubicBezTo>
                  <a:close/>
                </a:path>
              </a:pathLst>
            </a:custGeom>
            <a:solidFill>
              <a:srgbClr val="FFFFFF"/>
            </a:solidFill>
            <a:ln cap="rnd">
              <a:noFill/>
              <a:prstDash val="solid"/>
              <a:round/>
            </a:ln>
          </p:spPr>
        </p:sp>
        <p:sp>
          <p:nvSpPr>
            <p:cNvPr name="TextBox 4" id="4"/>
            <p:cNvSpPr txBox="true"/>
            <p:nvPr/>
          </p:nvSpPr>
          <p:spPr>
            <a:xfrm>
              <a:off x="0" y="-38100"/>
              <a:ext cx="3178896" cy="97862"/>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2762180" y="5143500"/>
            <a:ext cx="1185642" cy="1185642"/>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sp>
        <p:sp>
          <p:nvSpPr>
            <p:cNvPr name="TextBox 7" id="7"/>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8" id="8"/>
          <p:cNvSpPr txBox="true"/>
          <p:nvPr/>
        </p:nvSpPr>
        <p:spPr>
          <a:xfrm rot="0">
            <a:off x="4604713" y="2465468"/>
            <a:ext cx="8830925" cy="1708151"/>
          </a:xfrm>
          <a:prstGeom prst="rect">
            <a:avLst/>
          </a:prstGeom>
        </p:spPr>
        <p:txBody>
          <a:bodyPr anchor="t" rtlCol="false" tIns="0" lIns="0" bIns="0" rIns="0">
            <a:spAutoFit/>
          </a:bodyPr>
          <a:lstStyle/>
          <a:p>
            <a:pPr algn="ctr">
              <a:lnSpc>
                <a:spcPts val="13999"/>
              </a:lnSpc>
            </a:pPr>
            <a:r>
              <a:rPr lang="en-US" sz="9999">
                <a:solidFill>
                  <a:srgbClr val="FFFFFF"/>
                </a:solidFill>
                <a:latin typeface="Gochi Hand"/>
                <a:ea typeface="Gochi Hand"/>
                <a:cs typeface="Gochi Hand"/>
                <a:sym typeface="Gochi Hand"/>
              </a:rPr>
              <a:t>Estructura</a:t>
            </a:r>
          </a:p>
        </p:txBody>
      </p:sp>
      <p:sp>
        <p:nvSpPr>
          <p:cNvPr name="TextBox 9" id="9"/>
          <p:cNvSpPr txBox="true"/>
          <p:nvPr/>
        </p:nvSpPr>
        <p:spPr>
          <a:xfrm rot="0">
            <a:off x="1028700" y="6672774"/>
            <a:ext cx="4617401" cy="514350"/>
          </a:xfrm>
          <a:prstGeom prst="rect">
            <a:avLst/>
          </a:prstGeom>
        </p:spPr>
        <p:txBody>
          <a:bodyPr anchor="t" rtlCol="false" tIns="0" lIns="0" bIns="0" rIns="0">
            <a:spAutoFit/>
          </a:bodyPr>
          <a:lstStyle/>
          <a:p>
            <a:pPr algn="ctr">
              <a:lnSpc>
                <a:spcPts val="4200"/>
              </a:lnSpc>
            </a:pPr>
            <a:r>
              <a:rPr lang="en-US" sz="3000">
                <a:solidFill>
                  <a:srgbClr val="FFFFFF"/>
                </a:solidFill>
                <a:latin typeface="One Little Font"/>
                <a:ea typeface="One Little Font"/>
                <a:cs typeface="One Little Font"/>
                <a:sym typeface="One Little Font"/>
              </a:rPr>
              <a:t>Abstracción</a:t>
            </a:r>
          </a:p>
        </p:txBody>
      </p:sp>
      <p:sp>
        <p:nvSpPr>
          <p:cNvPr name="TextBox 10" id="10"/>
          <p:cNvSpPr txBox="true"/>
          <p:nvPr/>
        </p:nvSpPr>
        <p:spPr>
          <a:xfrm rot="0">
            <a:off x="2827378" y="5359065"/>
            <a:ext cx="1020044" cy="668788"/>
          </a:xfrm>
          <a:prstGeom prst="rect">
            <a:avLst/>
          </a:prstGeom>
        </p:spPr>
        <p:txBody>
          <a:bodyPr anchor="t" rtlCol="false" tIns="0" lIns="0" bIns="0" rIns="0">
            <a:spAutoFit/>
          </a:bodyPr>
          <a:lstStyle/>
          <a:p>
            <a:pPr algn="ctr">
              <a:lnSpc>
                <a:spcPts val="5378"/>
              </a:lnSpc>
            </a:pPr>
            <a:r>
              <a:rPr lang="en-US" sz="3841">
                <a:solidFill>
                  <a:srgbClr val="545454"/>
                </a:solidFill>
                <a:latin typeface="Gochi Hand"/>
                <a:ea typeface="Gochi Hand"/>
                <a:cs typeface="Gochi Hand"/>
                <a:sym typeface="Gochi Hand"/>
              </a:rPr>
              <a:t>01</a:t>
            </a:r>
          </a:p>
        </p:txBody>
      </p:sp>
      <p:grpSp>
        <p:nvGrpSpPr>
          <p:cNvPr name="Group 11" id="11"/>
          <p:cNvGrpSpPr/>
          <p:nvPr/>
        </p:nvGrpSpPr>
        <p:grpSpPr>
          <a:xfrm rot="0">
            <a:off x="8551179" y="5143500"/>
            <a:ext cx="1185642" cy="1185642"/>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sp>
        <p:sp>
          <p:nvSpPr>
            <p:cNvPr name="TextBox 13" id="13"/>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14" id="14"/>
          <p:cNvSpPr txBox="true"/>
          <p:nvPr/>
        </p:nvSpPr>
        <p:spPr>
          <a:xfrm rot="0">
            <a:off x="8633978" y="5359065"/>
            <a:ext cx="1020044" cy="668788"/>
          </a:xfrm>
          <a:prstGeom prst="rect">
            <a:avLst/>
          </a:prstGeom>
        </p:spPr>
        <p:txBody>
          <a:bodyPr anchor="t" rtlCol="false" tIns="0" lIns="0" bIns="0" rIns="0">
            <a:spAutoFit/>
          </a:bodyPr>
          <a:lstStyle/>
          <a:p>
            <a:pPr algn="ctr">
              <a:lnSpc>
                <a:spcPts val="5378"/>
              </a:lnSpc>
            </a:pPr>
            <a:r>
              <a:rPr lang="en-US" sz="3841">
                <a:solidFill>
                  <a:srgbClr val="545454"/>
                </a:solidFill>
                <a:latin typeface="Gochi Hand"/>
                <a:ea typeface="Gochi Hand"/>
                <a:cs typeface="Gochi Hand"/>
                <a:sym typeface="Gochi Hand"/>
              </a:rPr>
              <a:t>02</a:t>
            </a:r>
          </a:p>
        </p:txBody>
      </p:sp>
      <p:grpSp>
        <p:nvGrpSpPr>
          <p:cNvPr name="Group 15" id="15"/>
          <p:cNvGrpSpPr/>
          <p:nvPr/>
        </p:nvGrpSpPr>
        <p:grpSpPr>
          <a:xfrm rot="0">
            <a:off x="14340178" y="5143500"/>
            <a:ext cx="1185642" cy="1185642"/>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sp>
        <p:sp>
          <p:nvSpPr>
            <p:cNvPr name="TextBox 17" id="17"/>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18" id="18"/>
          <p:cNvSpPr txBox="true"/>
          <p:nvPr/>
        </p:nvSpPr>
        <p:spPr>
          <a:xfrm rot="0">
            <a:off x="14422977" y="5359065"/>
            <a:ext cx="1020044" cy="668788"/>
          </a:xfrm>
          <a:prstGeom prst="rect">
            <a:avLst/>
          </a:prstGeom>
        </p:spPr>
        <p:txBody>
          <a:bodyPr anchor="t" rtlCol="false" tIns="0" lIns="0" bIns="0" rIns="0">
            <a:spAutoFit/>
          </a:bodyPr>
          <a:lstStyle/>
          <a:p>
            <a:pPr algn="ctr">
              <a:lnSpc>
                <a:spcPts val="5378"/>
              </a:lnSpc>
            </a:pPr>
            <a:r>
              <a:rPr lang="en-US" sz="3841">
                <a:solidFill>
                  <a:srgbClr val="545454"/>
                </a:solidFill>
                <a:latin typeface="Gochi Hand"/>
                <a:ea typeface="Gochi Hand"/>
                <a:cs typeface="Gochi Hand"/>
                <a:sym typeface="Gochi Hand"/>
              </a:rPr>
              <a:t>03</a:t>
            </a:r>
          </a:p>
        </p:txBody>
      </p:sp>
      <p:sp>
        <p:nvSpPr>
          <p:cNvPr name="Freeform 19" id="19"/>
          <p:cNvSpPr/>
          <p:nvPr/>
        </p:nvSpPr>
        <p:spPr>
          <a:xfrm flipH="false" flipV="false" rot="0">
            <a:off x="-7220715" y="-1840373"/>
            <a:ext cx="16230600" cy="3550444"/>
          </a:xfrm>
          <a:custGeom>
            <a:avLst/>
            <a:gdLst/>
            <a:ahLst/>
            <a:cxnLst/>
            <a:rect r="r" b="b" t="t" l="l"/>
            <a:pathLst>
              <a:path h="3550444" w="16230600">
                <a:moveTo>
                  <a:pt x="0" y="0"/>
                </a:moveTo>
                <a:lnTo>
                  <a:pt x="16230600" y="0"/>
                </a:lnTo>
                <a:lnTo>
                  <a:pt x="16230600" y="3550444"/>
                </a:lnTo>
                <a:lnTo>
                  <a:pt x="0" y="3550444"/>
                </a:lnTo>
                <a:lnTo>
                  <a:pt x="0" y="0"/>
                </a:lnTo>
                <a:close/>
              </a:path>
            </a:pathLst>
          </a:custGeom>
          <a:blipFill>
            <a:blip r:embed="rId2"/>
            <a:stretch>
              <a:fillRect l="0" t="0" r="0" b="0"/>
            </a:stretch>
          </a:blipFill>
        </p:spPr>
      </p:sp>
      <p:sp>
        <p:nvSpPr>
          <p:cNvPr name="Freeform 20" id="20"/>
          <p:cNvSpPr/>
          <p:nvPr/>
        </p:nvSpPr>
        <p:spPr>
          <a:xfrm flipH="false" flipV="false" rot="-653790">
            <a:off x="4471450" y="-1788537"/>
            <a:ext cx="16230600" cy="3550444"/>
          </a:xfrm>
          <a:custGeom>
            <a:avLst/>
            <a:gdLst/>
            <a:ahLst/>
            <a:cxnLst/>
            <a:rect r="r" b="b" t="t" l="l"/>
            <a:pathLst>
              <a:path h="3550444" w="16230600">
                <a:moveTo>
                  <a:pt x="0" y="0"/>
                </a:moveTo>
                <a:lnTo>
                  <a:pt x="16230600" y="0"/>
                </a:lnTo>
                <a:lnTo>
                  <a:pt x="16230600" y="3550443"/>
                </a:lnTo>
                <a:lnTo>
                  <a:pt x="0" y="3550443"/>
                </a:lnTo>
                <a:lnTo>
                  <a:pt x="0" y="0"/>
                </a:lnTo>
                <a:close/>
              </a:path>
            </a:pathLst>
          </a:custGeom>
          <a:blipFill>
            <a:blip r:embed="rId2"/>
            <a:stretch>
              <a:fillRect l="0" t="0" r="0" b="0"/>
            </a:stretch>
          </a:blipFill>
        </p:spPr>
      </p:sp>
      <p:sp>
        <p:nvSpPr>
          <p:cNvPr name="Freeform 21" id="21"/>
          <p:cNvSpPr/>
          <p:nvPr/>
        </p:nvSpPr>
        <p:spPr>
          <a:xfrm flipH="false" flipV="false" rot="-10800000">
            <a:off x="-6900406" y="9235980"/>
            <a:ext cx="16230600" cy="5843016"/>
          </a:xfrm>
          <a:custGeom>
            <a:avLst/>
            <a:gdLst/>
            <a:ahLst/>
            <a:cxnLst/>
            <a:rect r="r" b="b" t="t" l="l"/>
            <a:pathLst>
              <a:path h="5843016" w="16230600">
                <a:moveTo>
                  <a:pt x="0" y="0"/>
                </a:moveTo>
                <a:lnTo>
                  <a:pt x="16230600" y="0"/>
                </a:lnTo>
                <a:lnTo>
                  <a:pt x="16230600" y="5843016"/>
                </a:lnTo>
                <a:lnTo>
                  <a:pt x="0" y="5843016"/>
                </a:lnTo>
                <a:lnTo>
                  <a:pt x="0" y="0"/>
                </a:lnTo>
                <a:close/>
              </a:path>
            </a:pathLst>
          </a:custGeom>
          <a:blipFill>
            <a:blip r:embed="rId3"/>
            <a:stretch>
              <a:fillRect l="0" t="0" r="0" b="0"/>
            </a:stretch>
          </a:blipFill>
        </p:spPr>
      </p:sp>
      <p:sp>
        <p:nvSpPr>
          <p:cNvPr name="Freeform 22" id="22"/>
          <p:cNvSpPr/>
          <p:nvPr/>
        </p:nvSpPr>
        <p:spPr>
          <a:xfrm flipH="false" flipV="false" rot="-10800000">
            <a:off x="3766808" y="8834949"/>
            <a:ext cx="16230600" cy="5843016"/>
          </a:xfrm>
          <a:custGeom>
            <a:avLst/>
            <a:gdLst/>
            <a:ahLst/>
            <a:cxnLst/>
            <a:rect r="r" b="b" t="t" l="l"/>
            <a:pathLst>
              <a:path h="5843016" w="16230600">
                <a:moveTo>
                  <a:pt x="0" y="0"/>
                </a:moveTo>
                <a:lnTo>
                  <a:pt x="16230600" y="0"/>
                </a:lnTo>
                <a:lnTo>
                  <a:pt x="16230600" y="5843016"/>
                </a:lnTo>
                <a:lnTo>
                  <a:pt x="0" y="5843016"/>
                </a:lnTo>
                <a:lnTo>
                  <a:pt x="0" y="0"/>
                </a:lnTo>
                <a:close/>
              </a:path>
            </a:pathLst>
          </a:custGeom>
          <a:blipFill>
            <a:blip r:embed="rId3"/>
            <a:stretch>
              <a:fillRect l="0" t="0" r="0" b="0"/>
            </a:stretch>
          </a:blipFill>
        </p:spPr>
      </p:sp>
      <p:sp>
        <p:nvSpPr>
          <p:cNvPr name="TextBox 23" id="23"/>
          <p:cNvSpPr txBox="true"/>
          <p:nvPr/>
        </p:nvSpPr>
        <p:spPr>
          <a:xfrm rot="0">
            <a:off x="800365" y="7296296"/>
            <a:ext cx="4617401" cy="1628775"/>
          </a:xfrm>
          <a:prstGeom prst="rect">
            <a:avLst/>
          </a:prstGeom>
        </p:spPr>
        <p:txBody>
          <a:bodyPr anchor="t" rtlCol="false" tIns="0" lIns="0" bIns="0" rIns="0">
            <a:spAutoFit/>
          </a:bodyPr>
          <a:lstStyle/>
          <a:p>
            <a:pPr algn="ctr" marL="647703" indent="-323852" lvl="1">
              <a:lnSpc>
                <a:spcPts val="4200"/>
              </a:lnSpc>
              <a:buFont typeface="Arial"/>
              <a:buChar char="•"/>
            </a:pPr>
            <a:r>
              <a:rPr lang="en-US" sz="3000">
                <a:solidFill>
                  <a:srgbClr val="FFFFFF"/>
                </a:solidFill>
                <a:latin typeface="One Little Font"/>
                <a:ea typeface="One Little Font"/>
                <a:cs typeface="One Little Font"/>
                <a:sym typeface="One Little Font"/>
              </a:rPr>
              <a:t>Define una interfaz para el control de la implementación.</a:t>
            </a:r>
          </a:p>
        </p:txBody>
      </p:sp>
      <p:sp>
        <p:nvSpPr>
          <p:cNvPr name="TextBox 24" id="24"/>
          <p:cNvSpPr txBox="true"/>
          <p:nvPr/>
        </p:nvSpPr>
        <p:spPr>
          <a:xfrm rot="0">
            <a:off x="7135661" y="6717835"/>
            <a:ext cx="4617401" cy="514350"/>
          </a:xfrm>
          <a:prstGeom prst="rect">
            <a:avLst/>
          </a:prstGeom>
        </p:spPr>
        <p:txBody>
          <a:bodyPr anchor="t" rtlCol="false" tIns="0" lIns="0" bIns="0" rIns="0">
            <a:spAutoFit/>
          </a:bodyPr>
          <a:lstStyle/>
          <a:p>
            <a:pPr algn="ctr">
              <a:lnSpc>
                <a:spcPts val="4200"/>
              </a:lnSpc>
            </a:pPr>
            <a:r>
              <a:rPr lang="en-US" sz="3000">
                <a:solidFill>
                  <a:srgbClr val="FFFFFF"/>
                </a:solidFill>
                <a:latin typeface="One Little Font"/>
                <a:ea typeface="One Little Font"/>
                <a:cs typeface="One Little Font"/>
                <a:sym typeface="One Little Font"/>
              </a:rPr>
              <a:t>Implementador</a:t>
            </a:r>
          </a:p>
        </p:txBody>
      </p:sp>
      <p:sp>
        <p:nvSpPr>
          <p:cNvPr name="TextBox 25" id="25"/>
          <p:cNvSpPr txBox="true"/>
          <p:nvPr/>
        </p:nvSpPr>
        <p:spPr>
          <a:xfrm rot="0">
            <a:off x="6907325" y="7341357"/>
            <a:ext cx="4617401" cy="2162175"/>
          </a:xfrm>
          <a:prstGeom prst="rect">
            <a:avLst/>
          </a:prstGeom>
        </p:spPr>
        <p:txBody>
          <a:bodyPr anchor="t" rtlCol="false" tIns="0" lIns="0" bIns="0" rIns="0">
            <a:spAutoFit/>
          </a:bodyPr>
          <a:lstStyle/>
          <a:p>
            <a:pPr algn="ctr" marL="647703" indent="-323852" lvl="1">
              <a:lnSpc>
                <a:spcPts val="4200"/>
              </a:lnSpc>
              <a:buFont typeface="Arial"/>
              <a:buChar char="•"/>
            </a:pPr>
            <a:r>
              <a:rPr lang="en-US" sz="3000">
                <a:solidFill>
                  <a:srgbClr val="FFFFFF"/>
                </a:solidFill>
                <a:latin typeface="One Little Font"/>
                <a:ea typeface="One Little Font"/>
                <a:cs typeface="One Little Font"/>
                <a:sym typeface="One Little Font"/>
              </a:rPr>
              <a:t>Define la interfaz para las implementaciones concretas. </a:t>
            </a:r>
          </a:p>
          <a:p>
            <a:pPr algn="ctr">
              <a:lnSpc>
                <a:spcPts val="4200"/>
              </a:lnSpc>
            </a:pPr>
          </a:p>
        </p:txBody>
      </p:sp>
      <p:sp>
        <p:nvSpPr>
          <p:cNvPr name="TextBox 26" id="26"/>
          <p:cNvSpPr txBox="true"/>
          <p:nvPr/>
        </p:nvSpPr>
        <p:spPr>
          <a:xfrm rot="0">
            <a:off x="12984402" y="6717835"/>
            <a:ext cx="4617401" cy="514350"/>
          </a:xfrm>
          <a:prstGeom prst="rect">
            <a:avLst/>
          </a:prstGeom>
        </p:spPr>
        <p:txBody>
          <a:bodyPr anchor="t" rtlCol="false" tIns="0" lIns="0" bIns="0" rIns="0">
            <a:spAutoFit/>
          </a:bodyPr>
          <a:lstStyle/>
          <a:p>
            <a:pPr algn="ctr">
              <a:lnSpc>
                <a:spcPts val="4200"/>
              </a:lnSpc>
            </a:pPr>
            <a:r>
              <a:rPr lang="en-US" sz="3000">
                <a:solidFill>
                  <a:srgbClr val="FFFFFF"/>
                </a:solidFill>
                <a:latin typeface="One Little Font"/>
                <a:ea typeface="One Little Font"/>
                <a:cs typeface="One Little Font"/>
                <a:sym typeface="One Little Font"/>
              </a:rPr>
              <a:t>Abstracción refinada</a:t>
            </a:r>
          </a:p>
        </p:txBody>
      </p:sp>
      <p:sp>
        <p:nvSpPr>
          <p:cNvPr name="TextBox 27" id="27"/>
          <p:cNvSpPr txBox="true"/>
          <p:nvPr/>
        </p:nvSpPr>
        <p:spPr>
          <a:xfrm rot="0">
            <a:off x="12756067" y="7341357"/>
            <a:ext cx="4617401" cy="2695575"/>
          </a:xfrm>
          <a:prstGeom prst="rect">
            <a:avLst/>
          </a:prstGeom>
        </p:spPr>
        <p:txBody>
          <a:bodyPr anchor="t" rtlCol="false" tIns="0" lIns="0" bIns="0" rIns="0">
            <a:spAutoFit/>
          </a:bodyPr>
          <a:lstStyle/>
          <a:p>
            <a:pPr algn="ctr" marL="647703" indent="-323852" lvl="1">
              <a:lnSpc>
                <a:spcPts val="4200"/>
              </a:lnSpc>
              <a:buFont typeface="Arial"/>
              <a:buChar char="•"/>
            </a:pPr>
            <a:r>
              <a:rPr lang="en-US" sz="3000">
                <a:solidFill>
                  <a:srgbClr val="FFFFFF"/>
                </a:solidFill>
                <a:latin typeface="One Little Font"/>
                <a:ea typeface="One Little Font"/>
                <a:cs typeface="One Little Font"/>
                <a:sym typeface="One Little Font"/>
              </a:rPr>
              <a:t>Extiende la abstracción y delega la implementación a un objeto de la interfaz de implementador. </a:t>
            </a:r>
          </a:p>
          <a:p>
            <a:pPr algn="ctr">
              <a:lnSpc>
                <a:spcPts val="4200"/>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545454"/>
        </a:solidFill>
      </p:bgPr>
    </p:bg>
    <p:spTree>
      <p:nvGrpSpPr>
        <p:cNvPr id="1" name=""/>
        <p:cNvGrpSpPr/>
        <p:nvPr/>
      </p:nvGrpSpPr>
      <p:grpSpPr>
        <a:xfrm>
          <a:off x="0" y="0"/>
          <a:ext cx="0" cy="0"/>
          <a:chOff x="0" y="0"/>
          <a:chExt cx="0" cy="0"/>
        </a:xfrm>
      </p:grpSpPr>
      <p:sp>
        <p:nvSpPr>
          <p:cNvPr name="Freeform 2" id="2"/>
          <p:cNvSpPr/>
          <p:nvPr/>
        </p:nvSpPr>
        <p:spPr>
          <a:xfrm flipH="false" flipV="false" rot="0">
            <a:off x="4492211" y="1219422"/>
            <a:ext cx="9263034" cy="2818609"/>
          </a:xfrm>
          <a:custGeom>
            <a:avLst/>
            <a:gdLst/>
            <a:ahLst/>
            <a:cxnLst/>
            <a:rect r="r" b="b" t="t" l="l"/>
            <a:pathLst>
              <a:path h="2818609" w="9263034">
                <a:moveTo>
                  <a:pt x="0" y="0"/>
                </a:moveTo>
                <a:lnTo>
                  <a:pt x="9263034" y="0"/>
                </a:lnTo>
                <a:lnTo>
                  <a:pt x="9263034" y="2818609"/>
                </a:lnTo>
                <a:lnTo>
                  <a:pt x="0" y="2818609"/>
                </a:lnTo>
                <a:lnTo>
                  <a:pt x="0" y="0"/>
                </a:lnTo>
                <a:close/>
              </a:path>
            </a:pathLst>
          </a:custGeom>
          <a:blipFill>
            <a:blip r:embed="rId2"/>
            <a:stretch>
              <a:fillRect l="0" t="0" r="0" b="0"/>
            </a:stretch>
          </a:blipFill>
        </p:spPr>
      </p:sp>
      <p:sp>
        <p:nvSpPr>
          <p:cNvPr name="TextBox 3" id="3"/>
          <p:cNvSpPr txBox="true"/>
          <p:nvPr/>
        </p:nvSpPr>
        <p:spPr>
          <a:xfrm rot="0">
            <a:off x="4492211" y="1679402"/>
            <a:ext cx="9904945" cy="1708151"/>
          </a:xfrm>
          <a:prstGeom prst="rect">
            <a:avLst/>
          </a:prstGeom>
        </p:spPr>
        <p:txBody>
          <a:bodyPr anchor="t" rtlCol="false" tIns="0" lIns="0" bIns="0" rIns="0">
            <a:spAutoFit/>
          </a:bodyPr>
          <a:lstStyle/>
          <a:p>
            <a:pPr algn="ctr">
              <a:lnSpc>
                <a:spcPts val="13999"/>
              </a:lnSpc>
            </a:pPr>
            <a:r>
              <a:rPr lang="en-US" sz="9999">
                <a:solidFill>
                  <a:srgbClr val="FFFFFF"/>
                </a:solidFill>
                <a:latin typeface="Gochi Hand"/>
                <a:ea typeface="Gochi Hand"/>
                <a:cs typeface="Gochi Hand"/>
                <a:sym typeface="Gochi Hand"/>
              </a:rPr>
              <a:t>COLABORACIONES </a:t>
            </a:r>
          </a:p>
        </p:txBody>
      </p:sp>
      <p:sp>
        <p:nvSpPr>
          <p:cNvPr name="TextBox 4" id="4"/>
          <p:cNvSpPr txBox="true"/>
          <p:nvPr/>
        </p:nvSpPr>
        <p:spPr>
          <a:xfrm rot="0">
            <a:off x="5117991" y="5076825"/>
            <a:ext cx="8011474" cy="3073400"/>
          </a:xfrm>
          <a:prstGeom prst="rect">
            <a:avLst/>
          </a:prstGeom>
        </p:spPr>
        <p:txBody>
          <a:bodyPr anchor="t" rtlCol="false" tIns="0" lIns="0" bIns="0" rIns="0">
            <a:spAutoFit/>
          </a:bodyPr>
          <a:lstStyle/>
          <a:p>
            <a:pPr algn="ctr">
              <a:lnSpc>
                <a:spcPts val="4900"/>
              </a:lnSpc>
            </a:pPr>
            <a:r>
              <a:rPr lang="en-US" sz="3500">
                <a:solidFill>
                  <a:srgbClr val="FFFFFF"/>
                </a:solidFill>
                <a:latin typeface="One Little Font"/>
                <a:ea typeface="One Little Font"/>
                <a:cs typeface="One Little Font"/>
                <a:sym typeface="One Little Font"/>
              </a:rPr>
              <a:t>La abstracción interactúa con la implementación a través de una interfaz común, lo que permite cambiar la implementación sin alterar la abstracción. </a:t>
            </a:r>
          </a:p>
          <a:p>
            <a:pPr algn="ctr">
              <a:lnSpc>
                <a:spcPts val="4900"/>
              </a:lnSpc>
            </a:pPr>
          </a:p>
        </p:txBody>
      </p:sp>
      <p:sp>
        <p:nvSpPr>
          <p:cNvPr name="Freeform 5" id="5"/>
          <p:cNvSpPr/>
          <p:nvPr/>
        </p:nvSpPr>
        <p:spPr>
          <a:xfrm flipH="false" flipV="false" rot="-7925933">
            <a:off x="9577605" y="3100334"/>
            <a:ext cx="16230600" cy="3550444"/>
          </a:xfrm>
          <a:custGeom>
            <a:avLst/>
            <a:gdLst/>
            <a:ahLst/>
            <a:cxnLst/>
            <a:rect r="r" b="b" t="t" l="l"/>
            <a:pathLst>
              <a:path h="3550444" w="16230600">
                <a:moveTo>
                  <a:pt x="0" y="0"/>
                </a:moveTo>
                <a:lnTo>
                  <a:pt x="16230600" y="0"/>
                </a:lnTo>
                <a:lnTo>
                  <a:pt x="16230600" y="3550444"/>
                </a:lnTo>
                <a:lnTo>
                  <a:pt x="0" y="3550444"/>
                </a:lnTo>
                <a:lnTo>
                  <a:pt x="0" y="0"/>
                </a:lnTo>
                <a:close/>
              </a:path>
            </a:pathLst>
          </a:custGeom>
          <a:blipFill>
            <a:blip r:embed="rId3"/>
            <a:stretch>
              <a:fillRect l="0" t="0" r="0" b="0"/>
            </a:stretch>
          </a:blipFill>
        </p:spPr>
      </p:sp>
      <p:sp>
        <p:nvSpPr>
          <p:cNvPr name="Freeform 6" id="6"/>
          <p:cNvSpPr/>
          <p:nvPr/>
        </p:nvSpPr>
        <p:spPr>
          <a:xfrm flipH="false" flipV="false" rot="-8100000">
            <a:off x="-7370482" y="6437856"/>
            <a:ext cx="16230600" cy="3550444"/>
          </a:xfrm>
          <a:custGeom>
            <a:avLst/>
            <a:gdLst/>
            <a:ahLst/>
            <a:cxnLst/>
            <a:rect r="r" b="b" t="t" l="l"/>
            <a:pathLst>
              <a:path h="3550444" w="16230600">
                <a:moveTo>
                  <a:pt x="0" y="0"/>
                </a:moveTo>
                <a:lnTo>
                  <a:pt x="16230600" y="0"/>
                </a:lnTo>
                <a:lnTo>
                  <a:pt x="16230600" y="3550443"/>
                </a:lnTo>
                <a:lnTo>
                  <a:pt x="0" y="3550443"/>
                </a:lnTo>
                <a:lnTo>
                  <a:pt x="0" y="0"/>
                </a:lnTo>
                <a:close/>
              </a:path>
            </a:pathLst>
          </a:custGeom>
          <a:blipFill>
            <a:blip r:embed="rId3"/>
            <a:stretch>
              <a:fillRect l="0" t="0" r="0" b="0"/>
            </a:stretch>
          </a:blipFill>
        </p:spPr>
      </p:sp>
      <p:sp>
        <p:nvSpPr>
          <p:cNvPr name="Freeform 7" id="7"/>
          <p:cNvSpPr/>
          <p:nvPr/>
        </p:nvSpPr>
        <p:spPr>
          <a:xfrm flipH="false" flipV="false" rot="-653790">
            <a:off x="-11927652" y="-1014486"/>
            <a:ext cx="16230600" cy="3550444"/>
          </a:xfrm>
          <a:custGeom>
            <a:avLst/>
            <a:gdLst/>
            <a:ahLst/>
            <a:cxnLst/>
            <a:rect r="r" b="b" t="t" l="l"/>
            <a:pathLst>
              <a:path h="3550444" w="16230600">
                <a:moveTo>
                  <a:pt x="0" y="0"/>
                </a:moveTo>
                <a:lnTo>
                  <a:pt x="16230600" y="0"/>
                </a:lnTo>
                <a:lnTo>
                  <a:pt x="16230600" y="3550443"/>
                </a:lnTo>
                <a:lnTo>
                  <a:pt x="0" y="3550443"/>
                </a:lnTo>
                <a:lnTo>
                  <a:pt x="0" y="0"/>
                </a:lnTo>
                <a:close/>
              </a:path>
            </a:pathLst>
          </a:custGeom>
          <a:blipFill>
            <a:blip r:embed="rId3"/>
            <a:stretch>
              <a:fillRect l="0" t="0" r="0" b="0"/>
            </a:stretch>
          </a:blipFill>
        </p:spPr>
      </p:sp>
      <p:sp>
        <p:nvSpPr>
          <p:cNvPr name="Freeform 8" id="8"/>
          <p:cNvSpPr/>
          <p:nvPr/>
        </p:nvSpPr>
        <p:spPr>
          <a:xfrm flipH="false" flipV="false" rot="-10800000">
            <a:off x="3766808" y="8834949"/>
            <a:ext cx="16230600" cy="5843016"/>
          </a:xfrm>
          <a:custGeom>
            <a:avLst/>
            <a:gdLst/>
            <a:ahLst/>
            <a:cxnLst/>
            <a:rect r="r" b="b" t="t" l="l"/>
            <a:pathLst>
              <a:path h="5843016" w="16230600">
                <a:moveTo>
                  <a:pt x="0" y="0"/>
                </a:moveTo>
                <a:lnTo>
                  <a:pt x="16230600" y="0"/>
                </a:lnTo>
                <a:lnTo>
                  <a:pt x="16230600" y="5843016"/>
                </a:lnTo>
                <a:lnTo>
                  <a:pt x="0" y="5843016"/>
                </a:lnTo>
                <a:lnTo>
                  <a:pt x="0" y="0"/>
                </a:lnTo>
                <a:close/>
              </a:path>
            </a:pathLst>
          </a:custGeom>
          <a:blipFill>
            <a:blip r:embed="rId4"/>
            <a:stretch>
              <a:fillRect l="0" t="0" r="0" b="0"/>
            </a:stretch>
          </a:blipFill>
        </p:spPr>
      </p:sp>
      <p:sp>
        <p:nvSpPr>
          <p:cNvPr name="Freeform 9" id="9"/>
          <p:cNvSpPr/>
          <p:nvPr/>
        </p:nvSpPr>
        <p:spPr>
          <a:xfrm flipH="false" flipV="false" rot="-10800000">
            <a:off x="-10602550" y="9363717"/>
            <a:ext cx="16230600" cy="5843016"/>
          </a:xfrm>
          <a:custGeom>
            <a:avLst/>
            <a:gdLst/>
            <a:ahLst/>
            <a:cxnLst/>
            <a:rect r="r" b="b" t="t" l="l"/>
            <a:pathLst>
              <a:path h="5843016" w="16230600">
                <a:moveTo>
                  <a:pt x="0" y="0"/>
                </a:moveTo>
                <a:lnTo>
                  <a:pt x="16230600" y="0"/>
                </a:lnTo>
                <a:lnTo>
                  <a:pt x="16230600" y="5843016"/>
                </a:lnTo>
                <a:lnTo>
                  <a:pt x="0" y="5843016"/>
                </a:lnTo>
                <a:lnTo>
                  <a:pt x="0" y="0"/>
                </a:lnTo>
                <a:close/>
              </a:path>
            </a:pathLst>
          </a:custGeom>
          <a:blipFill>
            <a:blip r:embed="rId4"/>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545454"/>
        </a:solidFill>
      </p:bgPr>
    </p:bg>
    <p:spTree>
      <p:nvGrpSpPr>
        <p:cNvPr id="1" name=""/>
        <p:cNvGrpSpPr/>
        <p:nvPr/>
      </p:nvGrpSpPr>
      <p:grpSpPr>
        <a:xfrm>
          <a:off x="0" y="0"/>
          <a:ext cx="0" cy="0"/>
          <a:chOff x="0" y="0"/>
          <a:chExt cx="0" cy="0"/>
        </a:xfrm>
      </p:grpSpPr>
      <p:sp>
        <p:nvSpPr>
          <p:cNvPr name="Freeform 2" id="2"/>
          <p:cNvSpPr/>
          <p:nvPr/>
        </p:nvSpPr>
        <p:spPr>
          <a:xfrm flipH="false" flipV="false" rot="0">
            <a:off x="3844268" y="0"/>
            <a:ext cx="9263034" cy="2818609"/>
          </a:xfrm>
          <a:custGeom>
            <a:avLst/>
            <a:gdLst/>
            <a:ahLst/>
            <a:cxnLst/>
            <a:rect r="r" b="b" t="t" l="l"/>
            <a:pathLst>
              <a:path h="2818609" w="9263034">
                <a:moveTo>
                  <a:pt x="0" y="0"/>
                </a:moveTo>
                <a:lnTo>
                  <a:pt x="9263033" y="0"/>
                </a:lnTo>
                <a:lnTo>
                  <a:pt x="9263033" y="2818609"/>
                </a:lnTo>
                <a:lnTo>
                  <a:pt x="0" y="2818609"/>
                </a:lnTo>
                <a:lnTo>
                  <a:pt x="0" y="0"/>
                </a:lnTo>
                <a:close/>
              </a:path>
            </a:pathLst>
          </a:custGeom>
          <a:blipFill>
            <a:blip r:embed="rId2"/>
            <a:stretch>
              <a:fillRect l="0" t="0" r="0" b="0"/>
            </a:stretch>
          </a:blipFill>
        </p:spPr>
      </p:sp>
      <p:sp>
        <p:nvSpPr>
          <p:cNvPr name="TextBox 3" id="3"/>
          <p:cNvSpPr txBox="true"/>
          <p:nvPr/>
        </p:nvSpPr>
        <p:spPr>
          <a:xfrm rot="0">
            <a:off x="3844268" y="857250"/>
            <a:ext cx="8864306" cy="1387474"/>
          </a:xfrm>
          <a:prstGeom prst="rect">
            <a:avLst/>
          </a:prstGeom>
        </p:spPr>
        <p:txBody>
          <a:bodyPr anchor="t" rtlCol="false" tIns="0" lIns="0" bIns="0" rIns="0">
            <a:spAutoFit/>
          </a:bodyPr>
          <a:lstStyle/>
          <a:p>
            <a:pPr algn="ctr">
              <a:lnSpc>
                <a:spcPts val="11200"/>
              </a:lnSpc>
            </a:pPr>
            <a:r>
              <a:rPr lang="en-US" sz="8000">
                <a:solidFill>
                  <a:srgbClr val="FFFFFF"/>
                </a:solidFill>
                <a:latin typeface="Gochi Hand"/>
                <a:ea typeface="Gochi Hand"/>
                <a:cs typeface="Gochi Hand"/>
                <a:sym typeface="Gochi Hand"/>
              </a:rPr>
              <a:t>Codigo de ejemplo</a:t>
            </a:r>
          </a:p>
        </p:txBody>
      </p:sp>
      <p:sp>
        <p:nvSpPr>
          <p:cNvPr name="TextBox 4" id="4"/>
          <p:cNvSpPr txBox="true"/>
          <p:nvPr/>
        </p:nvSpPr>
        <p:spPr>
          <a:xfrm rot="0">
            <a:off x="1028700" y="1890320"/>
            <a:ext cx="10742546" cy="8891906"/>
          </a:xfrm>
          <a:prstGeom prst="rect">
            <a:avLst/>
          </a:prstGeom>
        </p:spPr>
        <p:txBody>
          <a:bodyPr anchor="t" rtlCol="false" tIns="0" lIns="0" bIns="0" rIns="0">
            <a:spAutoFit/>
          </a:bodyPr>
          <a:lstStyle/>
          <a:p>
            <a:pPr algn="l">
              <a:lnSpc>
                <a:spcPts val="3919"/>
              </a:lnSpc>
            </a:pPr>
            <a:r>
              <a:rPr lang="en-US" sz="2799">
                <a:solidFill>
                  <a:srgbClr val="FFFFFF"/>
                </a:solidFill>
                <a:latin typeface="One Little Font"/>
                <a:ea typeface="One Little Font"/>
                <a:cs typeface="One Little Font"/>
                <a:sym typeface="One Little Font"/>
              </a:rPr>
              <a:t> </a:t>
            </a:r>
          </a:p>
          <a:p>
            <a:pPr algn="l">
              <a:lnSpc>
                <a:spcPts val="3919"/>
              </a:lnSpc>
            </a:pPr>
            <a:r>
              <a:rPr lang="en-US" sz="2799">
                <a:solidFill>
                  <a:srgbClr val="FFFFFF"/>
                </a:solidFill>
                <a:latin typeface="One Little Font"/>
                <a:ea typeface="One Little Font"/>
                <a:cs typeface="One Little Font"/>
                <a:sym typeface="One Little Font"/>
              </a:rPr>
              <a:t>class Abstraction { </a:t>
            </a:r>
          </a:p>
          <a:p>
            <a:pPr algn="l">
              <a:lnSpc>
                <a:spcPts val="3919"/>
              </a:lnSpc>
            </a:pPr>
            <a:r>
              <a:rPr lang="en-US" sz="2799">
                <a:solidFill>
                  <a:srgbClr val="FFFFFF"/>
                </a:solidFill>
                <a:latin typeface="One Little Font"/>
                <a:ea typeface="One Little Font"/>
                <a:cs typeface="One Little Font"/>
                <a:sym typeface="One Little Font"/>
              </a:rPr>
              <a:t> constructor(implementation) { </a:t>
            </a:r>
          </a:p>
          <a:p>
            <a:pPr algn="l">
              <a:lnSpc>
                <a:spcPts val="3919"/>
              </a:lnSpc>
            </a:pPr>
            <a:r>
              <a:rPr lang="en-US" sz="2799">
                <a:solidFill>
                  <a:srgbClr val="FFFFFF"/>
                </a:solidFill>
                <a:latin typeface="One Little Font"/>
                <a:ea typeface="One Little Font"/>
                <a:cs typeface="One Little Font"/>
                <a:sym typeface="One Little Font"/>
              </a:rPr>
              <a:t>   this.implementation = implementation; </a:t>
            </a:r>
          </a:p>
          <a:p>
            <a:pPr algn="l">
              <a:lnSpc>
                <a:spcPts val="3919"/>
              </a:lnSpc>
            </a:pPr>
            <a:r>
              <a:rPr lang="en-US" sz="2799">
                <a:solidFill>
                  <a:srgbClr val="FFFFFF"/>
                </a:solidFill>
                <a:latin typeface="One Little Font"/>
                <a:ea typeface="One Little Font"/>
                <a:cs typeface="One Little Font"/>
                <a:sym typeface="One Little Font"/>
              </a:rPr>
              <a:t> } </a:t>
            </a:r>
          </a:p>
          <a:p>
            <a:pPr algn="l">
              <a:lnSpc>
                <a:spcPts val="3919"/>
              </a:lnSpc>
            </a:pPr>
            <a:r>
              <a:rPr lang="en-US" sz="2799">
                <a:solidFill>
                  <a:srgbClr val="FFFFFF"/>
                </a:solidFill>
                <a:latin typeface="One Little Font"/>
                <a:ea typeface="One Little Font"/>
                <a:cs typeface="One Little Font"/>
                <a:sym typeface="One Little Font"/>
              </a:rPr>
              <a:t>  </a:t>
            </a:r>
          </a:p>
          <a:p>
            <a:pPr algn="l">
              <a:lnSpc>
                <a:spcPts val="3919"/>
              </a:lnSpc>
            </a:pPr>
            <a:r>
              <a:rPr lang="en-US" sz="2799">
                <a:solidFill>
                  <a:srgbClr val="FFFFFF"/>
                </a:solidFill>
                <a:latin typeface="One Little Font"/>
                <a:ea typeface="One Little Font"/>
                <a:cs typeface="One Little Font"/>
                <a:sym typeface="One Little Font"/>
              </a:rPr>
              <a:t> operation() { </a:t>
            </a:r>
          </a:p>
          <a:p>
            <a:pPr algn="l">
              <a:lnSpc>
                <a:spcPts val="3919"/>
              </a:lnSpc>
            </a:pPr>
            <a:r>
              <a:rPr lang="en-US" sz="2799">
                <a:solidFill>
                  <a:srgbClr val="FFFFFF"/>
                </a:solidFill>
                <a:latin typeface="One Little Font"/>
                <a:ea typeface="One Little Font"/>
                <a:cs typeface="One Little Font"/>
                <a:sym typeface="One Little Font"/>
              </a:rPr>
              <a:t>   return this.implementation.operationImplementation(); </a:t>
            </a:r>
          </a:p>
          <a:p>
            <a:pPr algn="l">
              <a:lnSpc>
                <a:spcPts val="3919"/>
              </a:lnSpc>
            </a:pPr>
            <a:r>
              <a:rPr lang="en-US" sz="2799">
                <a:solidFill>
                  <a:srgbClr val="FFFFFF"/>
                </a:solidFill>
                <a:latin typeface="One Little Font"/>
                <a:ea typeface="One Little Font"/>
                <a:cs typeface="One Little Font"/>
                <a:sym typeface="One Little Font"/>
              </a:rPr>
              <a:t> } </a:t>
            </a:r>
          </a:p>
          <a:p>
            <a:pPr algn="l">
              <a:lnSpc>
                <a:spcPts val="3919"/>
              </a:lnSpc>
            </a:pPr>
            <a:r>
              <a:rPr lang="en-US" sz="2799">
                <a:solidFill>
                  <a:srgbClr val="FFFFFF"/>
                </a:solidFill>
                <a:latin typeface="One Little Font"/>
                <a:ea typeface="One Little Font"/>
                <a:cs typeface="One Little Font"/>
                <a:sym typeface="One Little Font"/>
              </a:rPr>
              <a:t>} </a:t>
            </a:r>
          </a:p>
          <a:p>
            <a:pPr algn="l">
              <a:lnSpc>
                <a:spcPts val="3919"/>
              </a:lnSpc>
            </a:pPr>
            <a:r>
              <a:rPr lang="en-US" sz="2799">
                <a:solidFill>
                  <a:srgbClr val="FFFFFF"/>
                </a:solidFill>
                <a:latin typeface="One Little Font"/>
                <a:ea typeface="One Little Font"/>
                <a:cs typeface="One Little Font"/>
                <a:sym typeface="One Little Font"/>
              </a:rPr>
              <a:t>  </a:t>
            </a:r>
          </a:p>
          <a:p>
            <a:pPr algn="l">
              <a:lnSpc>
                <a:spcPts val="3919"/>
              </a:lnSpc>
            </a:pPr>
            <a:r>
              <a:rPr lang="en-US" sz="2799">
                <a:solidFill>
                  <a:srgbClr val="FFFFFF"/>
                </a:solidFill>
                <a:latin typeface="One Little Font"/>
                <a:ea typeface="One Little Font"/>
                <a:cs typeface="One Little Font"/>
                <a:sym typeface="One Little Font"/>
              </a:rPr>
              <a:t>class ConcreteImplementationA { </a:t>
            </a:r>
          </a:p>
          <a:p>
            <a:pPr algn="l">
              <a:lnSpc>
                <a:spcPts val="3919"/>
              </a:lnSpc>
            </a:pPr>
            <a:r>
              <a:rPr lang="en-US" sz="2799">
                <a:solidFill>
                  <a:srgbClr val="FFFFFF"/>
                </a:solidFill>
                <a:latin typeface="One Little Font"/>
                <a:ea typeface="One Little Font"/>
                <a:cs typeface="One Little Font"/>
                <a:sym typeface="One Little Font"/>
              </a:rPr>
              <a:t> operationImplementation() { </a:t>
            </a:r>
          </a:p>
          <a:p>
            <a:pPr algn="l">
              <a:lnSpc>
                <a:spcPts val="3919"/>
              </a:lnSpc>
            </a:pPr>
            <a:r>
              <a:rPr lang="en-US" sz="2799">
                <a:solidFill>
                  <a:srgbClr val="FFFFFF"/>
                </a:solidFill>
                <a:latin typeface="One Little Font"/>
                <a:ea typeface="One Little Font"/>
                <a:cs typeface="One Little Font"/>
                <a:sym typeface="One Little Font"/>
              </a:rPr>
              <a:t>   return "Implementación A: Operación realizada"; </a:t>
            </a:r>
          </a:p>
          <a:p>
            <a:pPr algn="l">
              <a:lnSpc>
                <a:spcPts val="3919"/>
              </a:lnSpc>
            </a:pPr>
            <a:r>
              <a:rPr lang="en-US" sz="2799">
                <a:solidFill>
                  <a:srgbClr val="FFFFFF"/>
                </a:solidFill>
                <a:latin typeface="One Little Font"/>
                <a:ea typeface="One Little Font"/>
                <a:cs typeface="One Little Font"/>
                <a:sym typeface="One Little Font"/>
              </a:rPr>
              <a:t> } </a:t>
            </a:r>
          </a:p>
          <a:p>
            <a:pPr algn="l">
              <a:lnSpc>
                <a:spcPts val="3919"/>
              </a:lnSpc>
            </a:pPr>
            <a:r>
              <a:rPr lang="en-US" sz="2799">
                <a:solidFill>
                  <a:srgbClr val="FFFFFF"/>
                </a:solidFill>
                <a:latin typeface="One Little Font"/>
                <a:ea typeface="One Little Font"/>
                <a:cs typeface="One Little Font"/>
                <a:sym typeface="One Little Font"/>
              </a:rPr>
              <a:t>} </a:t>
            </a:r>
          </a:p>
          <a:p>
            <a:pPr algn="l">
              <a:lnSpc>
                <a:spcPts val="3919"/>
              </a:lnSpc>
            </a:pPr>
            <a:r>
              <a:rPr lang="en-US" sz="2799">
                <a:solidFill>
                  <a:srgbClr val="FFFFFF"/>
                </a:solidFill>
                <a:latin typeface="One Little Font"/>
                <a:ea typeface="One Little Font"/>
                <a:cs typeface="One Little Font"/>
                <a:sym typeface="One Little Font"/>
              </a:rPr>
              <a:t> </a:t>
            </a:r>
          </a:p>
          <a:p>
            <a:pPr algn="l">
              <a:lnSpc>
                <a:spcPts val="3919"/>
              </a:lnSpc>
            </a:pPr>
          </a:p>
        </p:txBody>
      </p:sp>
      <p:sp>
        <p:nvSpPr>
          <p:cNvPr name="Freeform 5" id="5"/>
          <p:cNvSpPr/>
          <p:nvPr/>
        </p:nvSpPr>
        <p:spPr>
          <a:xfrm flipH="false" flipV="false" rot="8840085">
            <a:off x="-9149183" y="162723"/>
            <a:ext cx="16230600" cy="3550444"/>
          </a:xfrm>
          <a:custGeom>
            <a:avLst/>
            <a:gdLst/>
            <a:ahLst/>
            <a:cxnLst/>
            <a:rect r="r" b="b" t="t" l="l"/>
            <a:pathLst>
              <a:path h="3550444" w="16230600">
                <a:moveTo>
                  <a:pt x="0" y="0"/>
                </a:moveTo>
                <a:lnTo>
                  <a:pt x="16230600" y="0"/>
                </a:lnTo>
                <a:lnTo>
                  <a:pt x="16230600" y="3550444"/>
                </a:lnTo>
                <a:lnTo>
                  <a:pt x="0" y="3550444"/>
                </a:lnTo>
                <a:lnTo>
                  <a:pt x="0" y="0"/>
                </a:lnTo>
                <a:close/>
              </a:path>
            </a:pathLst>
          </a:custGeom>
          <a:blipFill>
            <a:blip r:embed="rId3"/>
            <a:stretch>
              <a:fillRect l="0" t="0" r="0" b="0"/>
            </a:stretch>
          </a:blipFill>
        </p:spPr>
      </p:sp>
      <p:sp>
        <p:nvSpPr>
          <p:cNvPr name="Freeform 6" id="6"/>
          <p:cNvSpPr/>
          <p:nvPr/>
        </p:nvSpPr>
        <p:spPr>
          <a:xfrm flipH="false" flipV="false" rot="-653790">
            <a:off x="8124547" y="-1775222"/>
            <a:ext cx="16230600" cy="3550444"/>
          </a:xfrm>
          <a:custGeom>
            <a:avLst/>
            <a:gdLst/>
            <a:ahLst/>
            <a:cxnLst/>
            <a:rect r="r" b="b" t="t" l="l"/>
            <a:pathLst>
              <a:path h="3550444" w="16230600">
                <a:moveTo>
                  <a:pt x="0" y="0"/>
                </a:moveTo>
                <a:lnTo>
                  <a:pt x="16230600" y="0"/>
                </a:lnTo>
                <a:lnTo>
                  <a:pt x="16230600" y="3550444"/>
                </a:lnTo>
                <a:lnTo>
                  <a:pt x="0" y="3550444"/>
                </a:lnTo>
                <a:lnTo>
                  <a:pt x="0" y="0"/>
                </a:lnTo>
                <a:close/>
              </a:path>
            </a:pathLst>
          </a:custGeom>
          <a:blipFill>
            <a:blip r:embed="rId3"/>
            <a:stretch>
              <a:fillRect l="0" t="0" r="0"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545454"/>
        </a:solidFill>
      </p:bgPr>
    </p:bg>
    <p:spTree>
      <p:nvGrpSpPr>
        <p:cNvPr id="1" name=""/>
        <p:cNvGrpSpPr/>
        <p:nvPr/>
      </p:nvGrpSpPr>
      <p:grpSpPr>
        <a:xfrm>
          <a:off x="0" y="0"/>
          <a:ext cx="0" cy="0"/>
          <a:chOff x="0" y="0"/>
          <a:chExt cx="0" cy="0"/>
        </a:xfrm>
      </p:grpSpPr>
      <p:sp>
        <p:nvSpPr>
          <p:cNvPr name="Freeform 2" id="2"/>
          <p:cNvSpPr/>
          <p:nvPr/>
        </p:nvSpPr>
        <p:spPr>
          <a:xfrm flipH="false" flipV="false" rot="0">
            <a:off x="11919959" y="7812463"/>
            <a:ext cx="9263034" cy="2818609"/>
          </a:xfrm>
          <a:custGeom>
            <a:avLst/>
            <a:gdLst/>
            <a:ahLst/>
            <a:cxnLst/>
            <a:rect r="r" b="b" t="t" l="l"/>
            <a:pathLst>
              <a:path h="2818609" w="9263034">
                <a:moveTo>
                  <a:pt x="0" y="0"/>
                </a:moveTo>
                <a:lnTo>
                  <a:pt x="9263034" y="0"/>
                </a:lnTo>
                <a:lnTo>
                  <a:pt x="9263034" y="2818609"/>
                </a:lnTo>
                <a:lnTo>
                  <a:pt x="0" y="2818609"/>
                </a:lnTo>
                <a:lnTo>
                  <a:pt x="0" y="0"/>
                </a:lnTo>
                <a:close/>
              </a:path>
            </a:pathLst>
          </a:custGeom>
          <a:blipFill>
            <a:blip r:embed="rId2"/>
            <a:stretch>
              <a:fillRect l="0" t="0" r="0" b="0"/>
            </a:stretch>
          </a:blipFill>
        </p:spPr>
      </p:sp>
      <p:sp>
        <p:nvSpPr>
          <p:cNvPr name="TextBox 3" id="3"/>
          <p:cNvSpPr txBox="true"/>
          <p:nvPr/>
        </p:nvSpPr>
        <p:spPr>
          <a:xfrm rot="0">
            <a:off x="3849524" y="971550"/>
            <a:ext cx="9257778" cy="7981950"/>
          </a:xfrm>
          <a:prstGeom prst="rect">
            <a:avLst/>
          </a:prstGeom>
        </p:spPr>
        <p:txBody>
          <a:bodyPr anchor="t" rtlCol="false" tIns="0" lIns="0" bIns="0" rIns="0">
            <a:spAutoFit/>
          </a:bodyPr>
          <a:lstStyle/>
          <a:p>
            <a:pPr algn="l">
              <a:lnSpc>
                <a:spcPts val="4200"/>
              </a:lnSpc>
            </a:pPr>
            <a:r>
              <a:rPr lang="en-US" sz="3000">
                <a:solidFill>
                  <a:srgbClr val="FFFFFF"/>
                </a:solidFill>
                <a:latin typeface="One Little Font"/>
                <a:ea typeface="One Little Font"/>
                <a:cs typeface="One Little Font"/>
                <a:sym typeface="One Little Font"/>
              </a:rPr>
              <a:t>class ConcreteImplementationB { </a:t>
            </a:r>
          </a:p>
          <a:p>
            <a:pPr algn="l">
              <a:lnSpc>
                <a:spcPts val="4200"/>
              </a:lnSpc>
            </a:pPr>
            <a:r>
              <a:rPr lang="en-US" sz="3000">
                <a:solidFill>
                  <a:srgbClr val="FFFFFF"/>
                </a:solidFill>
                <a:latin typeface="One Little Font"/>
                <a:ea typeface="One Little Font"/>
                <a:cs typeface="One Little Font"/>
                <a:sym typeface="One Little Font"/>
              </a:rPr>
              <a:t> operationImplementation() { </a:t>
            </a:r>
          </a:p>
          <a:p>
            <a:pPr algn="l">
              <a:lnSpc>
                <a:spcPts val="4200"/>
              </a:lnSpc>
            </a:pPr>
            <a:r>
              <a:rPr lang="en-US" sz="3000">
                <a:solidFill>
                  <a:srgbClr val="FFFFFF"/>
                </a:solidFill>
                <a:latin typeface="One Little Font"/>
                <a:ea typeface="One Little Font"/>
                <a:cs typeface="One Little Font"/>
                <a:sym typeface="One Little Font"/>
              </a:rPr>
              <a:t>   return "Implementación B: Operación realizada"; </a:t>
            </a:r>
          </a:p>
          <a:p>
            <a:pPr algn="l">
              <a:lnSpc>
                <a:spcPts val="4200"/>
              </a:lnSpc>
            </a:pPr>
            <a:r>
              <a:rPr lang="en-US" sz="3000">
                <a:solidFill>
                  <a:srgbClr val="FFFFFF"/>
                </a:solidFill>
                <a:latin typeface="One Little Font"/>
                <a:ea typeface="One Little Font"/>
                <a:cs typeface="One Little Font"/>
                <a:sym typeface="One Little Font"/>
              </a:rPr>
              <a:t> } </a:t>
            </a:r>
          </a:p>
          <a:p>
            <a:pPr algn="l">
              <a:lnSpc>
                <a:spcPts val="4200"/>
              </a:lnSpc>
            </a:pPr>
            <a:r>
              <a:rPr lang="en-US" sz="3000">
                <a:solidFill>
                  <a:srgbClr val="FFFFFF"/>
                </a:solidFill>
                <a:latin typeface="One Little Font"/>
                <a:ea typeface="One Little Font"/>
                <a:cs typeface="One Little Font"/>
                <a:sym typeface="One Little Font"/>
              </a:rPr>
              <a:t>} </a:t>
            </a:r>
          </a:p>
          <a:p>
            <a:pPr algn="l">
              <a:lnSpc>
                <a:spcPts val="4200"/>
              </a:lnSpc>
            </a:pPr>
            <a:r>
              <a:rPr lang="en-US" sz="3000">
                <a:solidFill>
                  <a:srgbClr val="FFFFFF"/>
                </a:solidFill>
                <a:latin typeface="One Little Font"/>
                <a:ea typeface="One Little Font"/>
                <a:cs typeface="One Little Font"/>
                <a:sym typeface="One Little Font"/>
              </a:rPr>
              <a:t>  </a:t>
            </a:r>
          </a:p>
          <a:p>
            <a:pPr algn="l">
              <a:lnSpc>
                <a:spcPts val="4200"/>
              </a:lnSpc>
            </a:pPr>
            <a:r>
              <a:rPr lang="en-US" sz="3000">
                <a:solidFill>
                  <a:srgbClr val="FFFFFF"/>
                </a:solidFill>
                <a:latin typeface="One Little Font"/>
                <a:ea typeface="One Little Font"/>
                <a:cs typeface="One Little Font"/>
                <a:sym typeface="One Little Font"/>
              </a:rPr>
              <a:t>// Uso del Patrón Bridge </a:t>
            </a:r>
          </a:p>
          <a:p>
            <a:pPr algn="l">
              <a:lnSpc>
                <a:spcPts val="4200"/>
              </a:lnSpc>
            </a:pPr>
            <a:r>
              <a:rPr lang="en-US" sz="3000">
                <a:solidFill>
                  <a:srgbClr val="FFFFFF"/>
                </a:solidFill>
                <a:latin typeface="One Little Font"/>
                <a:ea typeface="One Little Font"/>
                <a:cs typeface="One Little Font"/>
                <a:sym typeface="One Little Font"/>
              </a:rPr>
              <a:t>const implementationA = new ConcreteImplementationA(); </a:t>
            </a:r>
          </a:p>
          <a:p>
            <a:pPr algn="l">
              <a:lnSpc>
                <a:spcPts val="4200"/>
              </a:lnSpc>
            </a:pPr>
            <a:r>
              <a:rPr lang="en-US" sz="3000">
                <a:solidFill>
                  <a:srgbClr val="FFFFFF"/>
                </a:solidFill>
                <a:latin typeface="One Little Font"/>
                <a:ea typeface="One Little Font"/>
                <a:cs typeface="One Little Font"/>
                <a:sym typeface="One Little Font"/>
              </a:rPr>
              <a:t>const abstractionA = new Abstraction(implementationA); </a:t>
            </a:r>
          </a:p>
          <a:p>
            <a:pPr algn="l">
              <a:lnSpc>
                <a:spcPts val="4200"/>
              </a:lnSpc>
            </a:pPr>
            <a:r>
              <a:rPr lang="en-US" sz="3000">
                <a:solidFill>
                  <a:srgbClr val="FFFFFF"/>
                </a:solidFill>
                <a:latin typeface="One Little Font"/>
                <a:ea typeface="One Little Font"/>
                <a:cs typeface="One Little Font"/>
                <a:sym typeface="One Little Font"/>
              </a:rPr>
              <a:t>console.log(abstractionA.operation()); </a:t>
            </a:r>
          </a:p>
          <a:p>
            <a:pPr algn="l">
              <a:lnSpc>
                <a:spcPts val="4200"/>
              </a:lnSpc>
            </a:pPr>
            <a:r>
              <a:rPr lang="en-US" sz="3000">
                <a:solidFill>
                  <a:srgbClr val="FFFFFF"/>
                </a:solidFill>
                <a:latin typeface="One Little Font"/>
                <a:ea typeface="One Little Font"/>
                <a:cs typeface="One Little Font"/>
                <a:sym typeface="One Little Font"/>
              </a:rPr>
              <a:t>  </a:t>
            </a:r>
          </a:p>
          <a:p>
            <a:pPr algn="l">
              <a:lnSpc>
                <a:spcPts val="4200"/>
              </a:lnSpc>
            </a:pPr>
            <a:r>
              <a:rPr lang="en-US" sz="3000">
                <a:solidFill>
                  <a:srgbClr val="FFFFFF"/>
                </a:solidFill>
                <a:latin typeface="One Little Font"/>
                <a:ea typeface="One Little Font"/>
                <a:cs typeface="One Little Font"/>
                <a:sym typeface="One Little Font"/>
              </a:rPr>
              <a:t>const implementationB = new ConcreteImplementationB(); </a:t>
            </a:r>
          </a:p>
          <a:p>
            <a:pPr algn="l">
              <a:lnSpc>
                <a:spcPts val="4200"/>
              </a:lnSpc>
            </a:pPr>
            <a:r>
              <a:rPr lang="en-US" sz="3000">
                <a:solidFill>
                  <a:srgbClr val="FFFFFF"/>
                </a:solidFill>
                <a:latin typeface="One Little Font"/>
                <a:ea typeface="One Little Font"/>
                <a:cs typeface="One Little Font"/>
                <a:sym typeface="One Little Font"/>
              </a:rPr>
              <a:t>const abstractionB = new Abstraction(implementationB); </a:t>
            </a:r>
          </a:p>
          <a:p>
            <a:pPr algn="l">
              <a:lnSpc>
                <a:spcPts val="4200"/>
              </a:lnSpc>
            </a:pPr>
            <a:r>
              <a:rPr lang="en-US" sz="3000">
                <a:solidFill>
                  <a:srgbClr val="FFFFFF"/>
                </a:solidFill>
                <a:latin typeface="One Little Font"/>
                <a:ea typeface="One Little Font"/>
                <a:cs typeface="One Little Font"/>
                <a:sym typeface="One Little Font"/>
              </a:rPr>
              <a:t>console.log(abstractionB.operation()); </a:t>
            </a:r>
          </a:p>
          <a:p>
            <a:pPr algn="l">
              <a:lnSpc>
                <a:spcPts val="4200"/>
              </a:lnSpc>
            </a:pPr>
          </a:p>
        </p:txBody>
      </p:sp>
      <p:sp>
        <p:nvSpPr>
          <p:cNvPr name="Freeform 4" id="4"/>
          <p:cNvSpPr/>
          <p:nvPr/>
        </p:nvSpPr>
        <p:spPr>
          <a:xfrm flipH="false" flipV="false" rot="8840085">
            <a:off x="-9149183" y="162723"/>
            <a:ext cx="16230600" cy="3550444"/>
          </a:xfrm>
          <a:custGeom>
            <a:avLst/>
            <a:gdLst/>
            <a:ahLst/>
            <a:cxnLst/>
            <a:rect r="r" b="b" t="t" l="l"/>
            <a:pathLst>
              <a:path h="3550444" w="16230600">
                <a:moveTo>
                  <a:pt x="0" y="0"/>
                </a:moveTo>
                <a:lnTo>
                  <a:pt x="16230600" y="0"/>
                </a:lnTo>
                <a:lnTo>
                  <a:pt x="16230600" y="3550444"/>
                </a:lnTo>
                <a:lnTo>
                  <a:pt x="0" y="3550444"/>
                </a:lnTo>
                <a:lnTo>
                  <a:pt x="0" y="0"/>
                </a:lnTo>
                <a:close/>
              </a:path>
            </a:pathLst>
          </a:custGeom>
          <a:blipFill>
            <a:blip r:embed="rId3"/>
            <a:stretch>
              <a:fillRect l="0" t="0" r="0" b="0"/>
            </a:stretch>
          </a:blipFill>
        </p:spPr>
      </p:sp>
      <p:sp>
        <p:nvSpPr>
          <p:cNvPr name="Freeform 5" id="5"/>
          <p:cNvSpPr/>
          <p:nvPr/>
        </p:nvSpPr>
        <p:spPr>
          <a:xfrm flipH="false" flipV="false" rot="-653790">
            <a:off x="12397783" y="-1775222"/>
            <a:ext cx="16230600" cy="3550444"/>
          </a:xfrm>
          <a:custGeom>
            <a:avLst/>
            <a:gdLst/>
            <a:ahLst/>
            <a:cxnLst/>
            <a:rect r="r" b="b" t="t" l="l"/>
            <a:pathLst>
              <a:path h="3550444" w="16230600">
                <a:moveTo>
                  <a:pt x="0" y="0"/>
                </a:moveTo>
                <a:lnTo>
                  <a:pt x="16230600" y="0"/>
                </a:lnTo>
                <a:lnTo>
                  <a:pt x="16230600" y="3550444"/>
                </a:lnTo>
                <a:lnTo>
                  <a:pt x="0" y="3550444"/>
                </a:lnTo>
                <a:lnTo>
                  <a:pt x="0" y="0"/>
                </a:lnTo>
                <a:close/>
              </a:path>
            </a:pathLst>
          </a:custGeom>
          <a:blipFill>
            <a:blip r:embed="rId3"/>
            <a:stretch>
              <a:fillRect l="0" t="0" r="0" b="0"/>
            </a:stretch>
          </a:blipFill>
        </p:spPr>
      </p:sp>
      <p:sp>
        <p:nvSpPr>
          <p:cNvPr name="TextBox 6" id="6"/>
          <p:cNvSpPr txBox="true"/>
          <p:nvPr/>
        </p:nvSpPr>
        <p:spPr>
          <a:xfrm rot="0">
            <a:off x="14415503" y="9164618"/>
            <a:ext cx="1842135" cy="514350"/>
          </a:xfrm>
          <a:prstGeom prst="rect">
            <a:avLst/>
          </a:prstGeom>
        </p:spPr>
        <p:txBody>
          <a:bodyPr anchor="t" rtlCol="false" tIns="0" lIns="0" bIns="0" rIns="0">
            <a:spAutoFit/>
          </a:bodyPr>
          <a:lstStyle/>
          <a:p>
            <a:pPr algn="ctr">
              <a:lnSpc>
                <a:spcPts val="4200"/>
              </a:lnSpc>
              <a:spcBef>
                <a:spcPct val="0"/>
              </a:spcBef>
            </a:pPr>
            <a:r>
              <a:rPr lang="en-US" sz="3000">
                <a:solidFill>
                  <a:srgbClr val="FFFFFF"/>
                </a:solidFill>
                <a:latin typeface="One Little Font"/>
                <a:ea typeface="One Little Font"/>
                <a:cs typeface="One Little Font"/>
                <a:sym typeface="One Little Font"/>
              </a:rPr>
              <a:t>(Tech, s. f.) </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545454"/>
        </a:solidFill>
      </p:bgPr>
    </p:bg>
    <p:spTree>
      <p:nvGrpSpPr>
        <p:cNvPr id="1" name=""/>
        <p:cNvGrpSpPr/>
        <p:nvPr/>
      </p:nvGrpSpPr>
      <p:grpSpPr>
        <a:xfrm>
          <a:off x="0" y="0"/>
          <a:ext cx="0" cy="0"/>
          <a:chOff x="0" y="0"/>
          <a:chExt cx="0" cy="0"/>
        </a:xfrm>
      </p:grpSpPr>
      <p:sp>
        <p:nvSpPr>
          <p:cNvPr name="Freeform 2" id="2"/>
          <p:cNvSpPr/>
          <p:nvPr/>
        </p:nvSpPr>
        <p:spPr>
          <a:xfrm flipH="false" flipV="false" rot="0">
            <a:off x="3034083" y="3284340"/>
            <a:ext cx="12219833" cy="3718321"/>
          </a:xfrm>
          <a:custGeom>
            <a:avLst/>
            <a:gdLst/>
            <a:ahLst/>
            <a:cxnLst/>
            <a:rect r="r" b="b" t="t" l="l"/>
            <a:pathLst>
              <a:path h="3718321" w="12219833">
                <a:moveTo>
                  <a:pt x="0" y="0"/>
                </a:moveTo>
                <a:lnTo>
                  <a:pt x="12219834" y="0"/>
                </a:lnTo>
                <a:lnTo>
                  <a:pt x="12219834" y="3718320"/>
                </a:lnTo>
                <a:lnTo>
                  <a:pt x="0" y="3718320"/>
                </a:lnTo>
                <a:lnTo>
                  <a:pt x="0" y="0"/>
                </a:lnTo>
                <a:close/>
              </a:path>
            </a:pathLst>
          </a:custGeom>
          <a:blipFill>
            <a:blip r:embed="rId2"/>
            <a:stretch>
              <a:fillRect l="0" t="0" r="0" b="0"/>
            </a:stretch>
          </a:blipFill>
        </p:spPr>
      </p:sp>
      <p:sp>
        <p:nvSpPr>
          <p:cNvPr name="TextBox 3" id="3"/>
          <p:cNvSpPr txBox="true"/>
          <p:nvPr/>
        </p:nvSpPr>
        <p:spPr>
          <a:xfrm rot="0">
            <a:off x="4272828" y="4492306"/>
            <a:ext cx="9742343" cy="1708151"/>
          </a:xfrm>
          <a:prstGeom prst="rect">
            <a:avLst/>
          </a:prstGeom>
        </p:spPr>
        <p:txBody>
          <a:bodyPr anchor="t" rtlCol="false" tIns="0" lIns="0" bIns="0" rIns="0">
            <a:spAutoFit/>
          </a:bodyPr>
          <a:lstStyle/>
          <a:p>
            <a:pPr algn="ctr">
              <a:lnSpc>
                <a:spcPts val="13999"/>
              </a:lnSpc>
            </a:pPr>
            <a:r>
              <a:rPr lang="en-US" sz="9999">
                <a:solidFill>
                  <a:srgbClr val="FFFFFF"/>
                </a:solidFill>
                <a:latin typeface="Gochi Hand"/>
                <a:ea typeface="Gochi Hand"/>
                <a:cs typeface="Gochi Hand"/>
                <a:sym typeface="Gochi Hand"/>
              </a:rPr>
              <a:t>State</a:t>
            </a:r>
          </a:p>
        </p:txBody>
      </p:sp>
      <p:sp>
        <p:nvSpPr>
          <p:cNvPr name="Freeform 4" id="4"/>
          <p:cNvSpPr/>
          <p:nvPr/>
        </p:nvSpPr>
        <p:spPr>
          <a:xfrm flipH="false" flipV="false" rot="0">
            <a:off x="4512483" y="8723208"/>
            <a:ext cx="16230600" cy="2844199"/>
          </a:xfrm>
          <a:custGeom>
            <a:avLst/>
            <a:gdLst/>
            <a:ahLst/>
            <a:cxnLst/>
            <a:rect r="r" b="b" t="t" l="l"/>
            <a:pathLst>
              <a:path h="2844199" w="16230600">
                <a:moveTo>
                  <a:pt x="0" y="0"/>
                </a:moveTo>
                <a:lnTo>
                  <a:pt x="16230600" y="0"/>
                </a:lnTo>
                <a:lnTo>
                  <a:pt x="16230600" y="2844198"/>
                </a:lnTo>
                <a:lnTo>
                  <a:pt x="0" y="2844198"/>
                </a:lnTo>
                <a:lnTo>
                  <a:pt x="0" y="0"/>
                </a:lnTo>
                <a:close/>
              </a:path>
            </a:pathLst>
          </a:custGeom>
          <a:blipFill>
            <a:blip r:embed="rId3"/>
            <a:stretch>
              <a:fillRect l="0" t="0" r="0" b="0"/>
            </a:stretch>
          </a:blipFill>
        </p:spPr>
      </p:sp>
      <p:sp>
        <p:nvSpPr>
          <p:cNvPr name="Freeform 5" id="5"/>
          <p:cNvSpPr/>
          <p:nvPr/>
        </p:nvSpPr>
        <p:spPr>
          <a:xfrm flipH="false" flipV="false" rot="0">
            <a:off x="-8450370" y="8723208"/>
            <a:ext cx="16230600" cy="2844199"/>
          </a:xfrm>
          <a:custGeom>
            <a:avLst/>
            <a:gdLst/>
            <a:ahLst/>
            <a:cxnLst/>
            <a:rect r="r" b="b" t="t" l="l"/>
            <a:pathLst>
              <a:path h="2844199" w="16230600">
                <a:moveTo>
                  <a:pt x="0" y="0"/>
                </a:moveTo>
                <a:lnTo>
                  <a:pt x="16230600" y="0"/>
                </a:lnTo>
                <a:lnTo>
                  <a:pt x="16230600" y="2844198"/>
                </a:lnTo>
                <a:lnTo>
                  <a:pt x="0" y="2844198"/>
                </a:lnTo>
                <a:lnTo>
                  <a:pt x="0" y="0"/>
                </a:lnTo>
                <a:close/>
              </a:path>
            </a:pathLst>
          </a:custGeom>
          <a:blipFill>
            <a:blip r:embed="rId3"/>
            <a:stretch>
              <a:fillRect l="0" t="0" r="0" b="0"/>
            </a:stretch>
          </a:blipFill>
        </p:spPr>
      </p:sp>
      <p:sp>
        <p:nvSpPr>
          <p:cNvPr name="Freeform 6" id="6"/>
          <p:cNvSpPr/>
          <p:nvPr/>
        </p:nvSpPr>
        <p:spPr>
          <a:xfrm flipH="false" flipV="false" rot="0">
            <a:off x="-2038060" y="-5976940"/>
            <a:ext cx="10972800" cy="8229600"/>
          </a:xfrm>
          <a:custGeom>
            <a:avLst/>
            <a:gdLst/>
            <a:ahLst/>
            <a:cxnLst/>
            <a:rect r="r" b="b" t="t" l="l"/>
            <a:pathLst>
              <a:path h="8229600" w="10972800">
                <a:moveTo>
                  <a:pt x="0" y="0"/>
                </a:moveTo>
                <a:lnTo>
                  <a:pt x="10972800" y="0"/>
                </a:lnTo>
                <a:lnTo>
                  <a:pt x="10972800" y="8229600"/>
                </a:lnTo>
                <a:lnTo>
                  <a:pt x="0" y="8229600"/>
                </a:lnTo>
                <a:lnTo>
                  <a:pt x="0" y="0"/>
                </a:lnTo>
                <a:close/>
              </a:path>
            </a:pathLst>
          </a:custGeom>
          <a:blipFill>
            <a:blip r:embed="rId4"/>
            <a:stretch>
              <a:fillRect l="0" t="0" r="0" b="0"/>
            </a:stretch>
          </a:blipFill>
        </p:spPr>
      </p:sp>
      <p:sp>
        <p:nvSpPr>
          <p:cNvPr name="Freeform 7" id="7"/>
          <p:cNvSpPr/>
          <p:nvPr/>
        </p:nvSpPr>
        <p:spPr>
          <a:xfrm flipH="false" flipV="false" rot="0">
            <a:off x="8090672" y="-6197487"/>
            <a:ext cx="10972800" cy="8229600"/>
          </a:xfrm>
          <a:custGeom>
            <a:avLst/>
            <a:gdLst/>
            <a:ahLst/>
            <a:cxnLst/>
            <a:rect r="r" b="b" t="t" l="l"/>
            <a:pathLst>
              <a:path h="8229600" w="10972800">
                <a:moveTo>
                  <a:pt x="0" y="0"/>
                </a:moveTo>
                <a:lnTo>
                  <a:pt x="10972800" y="0"/>
                </a:lnTo>
                <a:lnTo>
                  <a:pt x="10972800" y="8229600"/>
                </a:lnTo>
                <a:lnTo>
                  <a:pt x="0" y="8229600"/>
                </a:lnTo>
                <a:lnTo>
                  <a:pt x="0" y="0"/>
                </a:lnTo>
                <a:close/>
              </a:path>
            </a:pathLst>
          </a:custGeom>
          <a:blipFill>
            <a:blip r:embed="rId4"/>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DAGg5XCjlzU</dc:identifier>
  <dcterms:modified xsi:type="dcterms:W3CDTF">2011-08-01T06:04:30Z</dcterms:modified>
  <cp:revision>1</cp:revision>
  <dc:title>Patrones de diseño</dc:title>
</cp:coreProperties>
</file>

<file path=docProps/thumbnail.jpeg>
</file>